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38"/>
  </p:notesMasterIdLst>
  <p:handoutMasterIdLst>
    <p:handoutMasterId r:id="rId39"/>
  </p:handoutMasterIdLst>
  <p:sldIdLst>
    <p:sldId id="256" r:id="rId5"/>
    <p:sldId id="257" r:id="rId6"/>
    <p:sldId id="258" r:id="rId7"/>
    <p:sldId id="259" r:id="rId8"/>
    <p:sldId id="260" r:id="rId9"/>
    <p:sldId id="261" r:id="rId10"/>
    <p:sldId id="262" r:id="rId11"/>
    <p:sldId id="263" r:id="rId12"/>
    <p:sldId id="264" r:id="rId13"/>
    <p:sldId id="265" r:id="rId14"/>
    <p:sldId id="291" r:id="rId15"/>
    <p:sldId id="267" r:id="rId16"/>
    <p:sldId id="292" r:id="rId17"/>
    <p:sldId id="269" r:id="rId18"/>
    <p:sldId id="270" r:id="rId19"/>
    <p:sldId id="271" r:id="rId20"/>
    <p:sldId id="272" r:id="rId21"/>
    <p:sldId id="274" r:id="rId22"/>
    <p:sldId id="275" r:id="rId23"/>
    <p:sldId id="273" r:id="rId24"/>
    <p:sldId id="293" r:id="rId25"/>
    <p:sldId id="277" r:id="rId26"/>
    <p:sldId id="280" r:id="rId27"/>
    <p:sldId id="281" r:id="rId28"/>
    <p:sldId id="282" r:id="rId29"/>
    <p:sldId id="283" r:id="rId30"/>
    <p:sldId id="284" r:id="rId31"/>
    <p:sldId id="285" r:id="rId32"/>
    <p:sldId id="286" r:id="rId33"/>
    <p:sldId id="287" r:id="rId34"/>
    <p:sldId id="288" r:id="rId35"/>
    <p:sldId id="289" r:id="rId36"/>
    <p:sldId id="295"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YIGANE, Landry Ndriko" initials="MN" lastIdx="1" clrIdx="0">
    <p:extLst>
      <p:ext uri="{19B8F6BF-5375-455C-9EA6-DF929625EA0E}">
        <p15:presenceInfo xmlns:p15="http://schemas.microsoft.com/office/powerpoint/2012/main" userId="S::mayiganel@who.int::5bcdd02e-6bd9-497d-a938-c18e9b426efb" providerId="AD"/>
      </p:ext>
    </p:extLst>
  </p:cmAuthor>
  <p:cmAuthor id="2" name="Denis" initials="D" lastIdx="5" clrIdx="1">
    <p:extLst>
      <p:ext uri="{19B8F6BF-5375-455C-9EA6-DF929625EA0E}">
        <p15:presenceInfo xmlns:p15="http://schemas.microsoft.com/office/powerpoint/2012/main" userId="Denis" providerId="None"/>
      </p:ext>
    </p:extLst>
  </p:cmAuthor>
  <p:cmAuthor id="3" name="COPPER, Frederik Anton" initials="CFA" lastIdx="3" clrIdx="2">
    <p:extLst>
      <p:ext uri="{19B8F6BF-5375-455C-9EA6-DF929625EA0E}">
        <p15:presenceInfo xmlns:p15="http://schemas.microsoft.com/office/powerpoint/2012/main" userId="S::copperf@who.int::0f901088-783c-438a-8209-1f3e953b174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8FCE"/>
    <a:srgbClr val="008DCF"/>
    <a:srgbClr val="008DC9"/>
    <a:srgbClr val="D86422"/>
    <a:srgbClr val="A24B19"/>
    <a:srgbClr val="006A97"/>
    <a:srgbClr val="005D85"/>
    <a:srgbClr val="26262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E720895-0BF5-41C5-80B3-DE3DCD1F44ED}" v="6" dt="2020-11-02T11:34:51.29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94"/>
  </p:normalViewPr>
  <p:slideViewPr>
    <p:cSldViewPr snapToGrid="0" snapToObjects="1">
      <p:cViewPr varScale="1">
        <p:scale>
          <a:sx n="108" d="100"/>
          <a:sy n="108" d="100"/>
        </p:scale>
        <p:origin x="678" y="102"/>
      </p:cViewPr>
      <p:guideLst/>
    </p:cSldViewPr>
  </p:slideViewPr>
  <p:notesTextViewPr>
    <p:cViewPr>
      <p:scale>
        <a:sx n="1" d="1"/>
        <a:sy n="1" d="1"/>
      </p:scale>
      <p:origin x="0" y="0"/>
    </p:cViewPr>
  </p:notesTextViewPr>
  <p:notesViewPr>
    <p:cSldViewPr snapToGrid="0" snapToObjects="1">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commentAuthors" Target="commentAuthors.xml"/><Relationship Id="rId45"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467265F-E012-4C18-976D-749F9497843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CB049D7-50E2-499B-969D-4D62B25AA5C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5D981BD-5526-4445-8380-17D27E8DAE2B}" type="datetimeFigureOut">
              <a:rPr lang="en-US" smtClean="0"/>
              <a:t>11/2/2020</a:t>
            </a:fld>
            <a:endParaRPr lang="en-US"/>
          </a:p>
        </p:txBody>
      </p:sp>
      <p:sp>
        <p:nvSpPr>
          <p:cNvPr id="4" name="Footer Placeholder 3">
            <a:extLst>
              <a:ext uri="{FF2B5EF4-FFF2-40B4-BE49-F238E27FC236}">
                <a16:creationId xmlns:a16="http://schemas.microsoft.com/office/drawing/2014/main" id="{A8586127-1702-4FB4-9084-D779231D238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EF782CD-0304-411A-A86B-D935595FFE6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C7F966A-2D82-447F-9A17-BCE9AF876DFF}" type="slidenum">
              <a:rPr lang="en-US" smtClean="0"/>
              <a:t>‹#›</a:t>
            </a:fld>
            <a:endParaRPr lang="en-US"/>
          </a:p>
        </p:txBody>
      </p:sp>
    </p:spTree>
    <p:extLst>
      <p:ext uri="{BB962C8B-B14F-4D97-AF65-F5344CB8AC3E}">
        <p14:creationId xmlns:p14="http://schemas.microsoft.com/office/powerpoint/2010/main" val="24534163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A98A83-ACC6-4B15-A034-17B5DF5D97A5}" type="datetimeFigureOut">
              <a:rPr lang="en-US" smtClean="0"/>
              <a:t>11/2/2020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E61A72-6C7D-49E1-A69D-B1543F4FDA02}" type="slidenum">
              <a:rPr lang="en-US" smtClean="0"/>
              <a:t>‹#›</a:t>
            </a:fld>
            <a:endParaRPr lang="en-US"/>
          </a:p>
        </p:txBody>
      </p:sp>
    </p:spTree>
    <p:extLst>
      <p:ext uri="{BB962C8B-B14F-4D97-AF65-F5344CB8AC3E}">
        <p14:creationId xmlns:p14="http://schemas.microsoft.com/office/powerpoint/2010/main" val="7008089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ADJUST THE TIMING BASED ON YOUR OWN AGENDA BUT MAKE SURE YOU KEEP ENOUGH TIME FOR PART 2.   THIS IS THE MOST ESSENTIAL PART OF THE SIMEX!!!</a:t>
            </a:r>
          </a:p>
        </p:txBody>
      </p:sp>
      <p:sp>
        <p:nvSpPr>
          <p:cNvPr id="4" name="Slide Number Placeholder 3"/>
          <p:cNvSpPr>
            <a:spLocks noGrp="1"/>
          </p:cNvSpPr>
          <p:nvPr>
            <p:ph type="sldNum" sz="quarter" idx="5"/>
          </p:nvPr>
        </p:nvSpPr>
        <p:spPr/>
        <p:txBody>
          <a:bodyPr/>
          <a:lstStyle/>
          <a:p>
            <a:fld id="{FAE61A72-6C7D-49E1-A69D-B1543F4FDA02}" type="slidenum">
              <a:rPr lang="en-US" smtClean="0"/>
              <a:t>2</a:t>
            </a:fld>
            <a:endParaRPr lang="en-US"/>
          </a:p>
        </p:txBody>
      </p:sp>
    </p:spTree>
    <p:extLst>
      <p:ext uri="{BB962C8B-B14F-4D97-AF65-F5344CB8AC3E}">
        <p14:creationId xmlns:p14="http://schemas.microsoft.com/office/powerpoint/2010/main" val="28955136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1" indent="-342900">
              <a:spcBef>
                <a:spcPct val="20000"/>
              </a:spcBef>
              <a:buFontTx/>
              <a:buChar char="•"/>
              <a:defRPr/>
            </a:pPr>
            <a:r>
              <a:rPr lang="en-CA" sz="3500">
                <a:latin typeface="Calibri" pitchFamily="34" charset="0"/>
                <a:cs typeface="Courier New" pitchFamily="49" charset="0"/>
              </a:rPr>
              <a:t>Break down in groups.</a:t>
            </a:r>
          </a:p>
          <a:p>
            <a:pPr marL="342900" lvl="1" indent="-342900">
              <a:spcBef>
                <a:spcPct val="20000"/>
              </a:spcBef>
              <a:buFontTx/>
              <a:buChar char="•"/>
              <a:defRPr/>
            </a:pPr>
            <a:r>
              <a:rPr lang="en-CA" sz="3500">
                <a:latin typeface="Calibri" pitchFamily="34" charset="0"/>
                <a:cs typeface="Courier New" pitchFamily="49" charset="0"/>
              </a:rPr>
              <a:t>Prioritisation of findings into actions</a:t>
            </a:r>
          </a:p>
          <a:p>
            <a:pPr marL="800100" lvl="2" indent="-342900">
              <a:spcBef>
                <a:spcPct val="20000"/>
              </a:spcBef>
              <a:buFont typeface="Calibri" pitchFamily="34" charset="0"/>
              <a:buChar char="–"/>
              <a:defRPr/>
            </a:pPr>
            <a:r>
              <a:rPr lang="en-CA" sz="2400">
                <a:latin typeface="Calibri" pitchFamily="34" charset="0"/>
                <a:cs typeface="Courier New" pitchFamily="49" charset="0"/>
              </a:rPr>
              <a:t>Action</a:t>
            </a:r>
          </a:p>
          <a:p>
            <a:pPr marL="800100" lvl="2" indent="-342900">
              <a:spcBef>
                <a:spcPct val="20000"/>
              </a:spcBef>
              <a:buFont typeface="Calibri" pitchFamily="34" charset="0"/>
              <a:buChar char="–"/>
              <a:defRPr/>
            </a:pPr>
            <a:r>
              <a:rPr lang="en-CA" sz="2400">
                <a:latin typeface="Calibri" pitchFamily="34" charset="0"/>
                <a:cs typeface="Courier New" pitchFamily="49" charset="0"/>
              </a:rPr>
              <a:t>Reason why a priority?</a:t>
            </a:r>
          </a:p>
          <a:p>
            <a:pPr marL="800100" lvl="2" indent="-342900">
              <a:spcBef>
                <a:spcPct val="20000"/>
              </a:spcBef>
              <a:buFont typeface="Calibri" pitchFamily="34" charset="0"/>
              <a:buChar char="–"/>
              <a:defRPr/>
            </a:pPr>
            <a:r>
              <a:rPr lang="en-CA" sz="2400">
                <a:latin typeface="Calibri" pitchFamily="34" charset="0"/>
                <a:cs typeface="Courier New" pitchFamily="49" charset="0"/>
              </a:rPr>
              <a:t>Who is responsible for the action?</a:t>
            </a:r>
          </a:p>
          <a:p>
            <a:pPr marL="800100" lvl="2" indent="-342900">
              <a:spcBef>
                <a:spcPct val="20000"/>
              </a:spcBef>
              <a:buFont typeface="Calibri" pitchFamily="34" charset="0"/>
              <a:buChar char="–"/>
              <a:defRPr/>
            </a:pPr>
            <a:r>
              <a:rPr lang="en-CA" sz="2400">
                <a:latin typeface="Calibri" pitchFamily="34" charset="0"/>
                <a:cs typeface="Courier New" pitchFamily="49" charset="0"/>
              </a:rPr>
              <a:t>What resources are required?</a:t>
            </a:r>
          </a:p>
          <a:p>
            <a:pPr marL="800100" lvl="2" indent="-342900">
              <a:spcBef>
                <a:spcPct val="20000"/>
              </a:spcBef>
              <a:buFont typeface="Calibri" pitchFamily="34" charset="0"/>
              <a:buChar char="–"/>
              <a:defRPr/>
            </a:pPr>
            <a:r>
              <a:rPr lang="en-CA" sz="2400">
                <a:latin typeface="Calibri" pitchFamily="34" charset="0"/>
                <a:cs typeface="Courier New" pitchFamily="49" charset="0"/>
              </a:rPr>
              <a:t>By when?</a:t>
            </a:r>
          </a:p>
          <a:p>
            <a:pPr marL="342900" lvl="1" indent="-342900">
              <a:spcBef>
                <a:spcPct val="20000"/>
              </a:spcBef>
              <a:buFontTx/>
              <a:buChar char="•"/>
              <a:defRPr/>
            </a:pPr>
            <a:r>
              <a:rPr lang="en-CA" sz="3500">
                <a:latin typeface="Calibri" pitchFamily="34" charset="0"/>
                <a:cs typeface="Courier New" pitchFamily="49" charset="0"/>
              </a:rPr>
              <a:t>Each group rapporteur to provide a 5 minute summary of the findings of the group.</a:t>
            </a:r>
          </a:p>
          <a:p>
            <a:endParaRPr lang="en-US"/>
          </a:p>
          <a:p>
            <a:endParaRPr lang="en-US"/>
          </a:p>
        </p:txBody>
      </p:sp>
      <p:sp>
        <p:nvSpPr>
          <p:cNvPr id="4" name="Slide Number Placeholder 3"/>
          <p:cNvSpPr>
            <a:spLocks noGrp="1"/>
          </p:cNvSpPr>
          <p:nvPr>
            <p:ph type="sldNum" sz="quarter" idx="5"/>
          </p:nvPr>
        </p:nvSpPr>
        <p:spPr/>
        <p:txBody>
          <a:bodyPr/>
          <a:lstStyle/>
          <a:p>
            <a:fld id="{FAE61A72-6C7D-49E1-A69D-B1543F4FDA02}" type="slidenum">
              <a:rPr lang="en-US" smtClean="0"/>
              <a:t>32</a:t>
            </a:fld>
            <a:endParaRPr lang="en-US"/>
          </a:p>
        </p:txBody>
      </p:sp>
    </p:spTree>
    <p:extLst>
      <p:ext uri="{BB962C8B-B14F-4D97-AF65-F5344CB8AC3E}">
        <p14:creationId xmlns:p14="http://schemas.microsoft.com/office/powerpoint/2010/main" val="24051382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1" indent="-342900">
              <a:spcBef>
                <a:spcPct val="20000"/>
              </a:spcBef>
              <a:buFontTx/>
              <a:buChar char="•"/>
              <a:defRPr/>
            </a:pPr>
            <a:r>
              <a:rPr lang="en-CA" sz="3500">
                <a:latin typeface="Calibri" pitchFamily="34" charset="0"/>
                <a:cs typeface="Courier New" pitchFamily="49" charset="0"/>
              </a:rPr>
              <a:t>Break down in groups.</a:t>
            </a:r>
          </a:p>
          <a:p>
            <a:pPr marL="342900" lvl="1" indent="-342900">
              <a:spcBef>
                <a:spcPct val="20000"/>
              </a:spcBef>
              <a:buFontTx/>
              <a:buChar char="•"/>
              <a:defRPr/>
            </a:pPr>
            <a:r>
              <a:rPr lang="en-CA" sz="3500">
                <a:latin typeface="Calibri" pitchFamily="34" charset="0"/>
                <a:cs typeface="Courier New" pitchFamily="49" charset="0"/>
              </a:rPr>
              <a:t>Prioritisation of findings into actions</a:t>
            </a:r>
          </a:p>
          <a:p>
            <a:pPr marL="800100" lvl="2" indent="-342900">
              <a:spcBef>
                <a:spcPct val="20000"/>
              </a:spcBef>
              <a:buFont typeface="Calibri" pitchFamily="34" charset="0"/>
              <a:buChar char="–"/>
              <a:defRPr/>
            </a:pPr>
            <a:r>
              <a:rPr lang="en-CA" sz="2400">
                <a:latin typeface="Calibri" pitchFamily="34" charset="0"/>
                <a:cs typeface="Courier New" pitchFamily="49" charset="0"/>
              </a:rPr>
              <a:t>Action</a:t>
            </a:r>
          </a:p>
          <a:p>
            <a:pPr marL="800100" lvl="2" indent="-342900">
              <a:spcBef>
                <a:spcPct val="20000"/>
              </a:spcBef>
              <a:buFont typeface="Calibri" pitchFamily="34" charset="0"/>
              <a:buChar char="–"/>
              <a:defRPr/>
            </a:pPr>
            <a:r>
              <a:rPr lang="en-CA" sz="2400">
                <a:latin typeface="Calibri" pitchFamily="34" charset="0"/>
                <a:cs typeface="Courier New" pitchFamily="49" charset="0"/>
              </a:rPr>
              <a:t>Reason why a priority?</a:t>
            </a:r>
          </a:p>
          <a:p>
            <a:pPr marL="800100" lvl="2" indent="-342900">
              <a:spcBef>
                <a:spcPct val="20000"/>
              </a:spcBef>
              <a:buFont typeface="Calibri" pitchFamily="34" charset="0"/>
              <a:buChar char="–"/>
              <a:defRPr/>
            </a:pPr>
            <a:r>
              <a:rPr lang="en-CA" sz="2400">
                <a:latin typeface="Calibri" pitchFamily="34" charset="0"/>
                <a:cs typeface="Courier New" pitchFamily="49" charset="0"/>
              </a:rPr>
              <a:t>Who is responsible for the action?</a:t>
            </a:r>
          </a:p>
          <a:p>
            <a:pPr marL="800100" lvl="2" indent="-342900">
              <a:spcBef>
                <a:spcPct val="20000"/>
              </a:spcBef>
              <a:buFont typeface="Calibri" pitchFamily="34" charset="0"/>
              <a:buChar char="–"/>
              <a:defRPr/>
            </a:pPr>
            <a:r>
              <a:rPr lang="en-CA" sz="2400">
                <a:latin typeface="Calibri" pitchFamily="34" charset="0"/>
                <a:cs typeface="Courier New" pitchFamily="49" charset="0"/>
              </a:rPr>
              <a:t>What resources are required?</a:t>
            </a:r>
          </a:p>
          <a:p>
            <a:pPr marL="800100" lvl="2" indent="-342900">
              <a:spcBef>
                <a:spcPct val="20000"/>
              </a:spcBef>
              <a:buFont typeface="Calibri" pitchFamily="34" charset="0"/>
              <a:buChar char="–"/>
              <a:defRPr/>
            </a:pPr>
            <a:r>
              <a:rPr lang="en-CA" sz="2400">
                <a:latin typeface="Calibri" pitchFamily="34" charset="0"/>
                <a:cs typeface="Courier New" pitchFamily="49" charset="0"/>
              </a:rPr>
              <a:t>By when?</a:t>
            </a:r>
          </a:p>
          <a:p>
            <a:pPr marL="342900" lvl="1" indent="-342900">
              <a:spcBef>
                <a:spcPct val="20000"/>
              </a:spcBef>
              <a:buFontTx/>
              <a:buChar char="•"/>
              <a:defRPr/>
            </a:pPr>
            <a:r>
              <a:rPr lang="en-CA" sz="3500">
                <a:latin typeface="Calibri" pitchFamily="34" charset="0"/>
                <a:cs typeface="Courier New" pitchFamily="49" charset="0"/>
              </a:rPr>
              <a:t>Each group rapporteur to provide a 5 minute summary of the findings of the group.</a:t>
            </a:r>
          </a:p>
          <a:p>
            <a:endParaRPr lang="en-US"/>
          </a:p>
          <a:p>
            <a:endParaRPr lang="en-US"/>
          </a:p>
        </p:txBody>
      </p:sp>
      <p:sp>
        <p:nvSpPr>
          <p:cNvPr id="4" name="Slide Number Placeholder 3"/>
          <p:cNvSpPr>
            <a:spLocks noGrp="1"/>
          </p:cNvSpPr>
          <p:nvPr>
            <p:ph type="sldNum" sz="quarter" idx="5"/>
          </p:nvPr>
        </p:nvSpPr>
        <p:spPr/>
        <p:txBody>
          <a:bodyPr/>
          <a:lstStyle/>
          <a:p>
            <a:fld id="{FAE61A72-6C7D-49E1-A69D-B1543F4FDA02}" type="slidenum">
              <a:rPr lang="en-US" smtClean="0"/>
              <a:t>33</a:t>
            </a:fld>
            <a:endParaRPr lang="en-US"/>
          </a:p>
        </p:txBody>
      </p:sp>
    </p:spTree>
    <p:extLst>
      <p:ext uri="{BB962C8B-B14F-4D97-AF65-F5344CB8AC3E}">
        <p14:creationId xmlns:p14="http://schemas.microsoft.com/office/powerpoint/2010/main" val="7177006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none"/>
              <a:t>The situation is evolving rapidly.</a:t>
            </a:r>
          </a:p>
          <a:p>
            <a:endParaRPr lang="en-US" b="1" u="none"/>
          </a:p>
          <a:p>
            <a:r>
              <a:rPr lang="en-US" b="1" u="none"/>
              <a:t>Get the information from the </a:t>
            </a:r>
            <a:r>
              <a:rPr lang="en-US" b="1" u="none" err="1"/>
              <a:t>lastest</a:t>
            </a:r>
            <a:r>
              <a:rPr lang="en-US" b="1" u="none"/>
              <a:t> WHO sit rep.</a:t>
            </a:r>
          </a:p>
          <a:p>
            <a:endParaRPr lang="en-US" b="1" u="none"/>
          </a:p>
          <a:p>
            <a:r>
              <a:rPr lang="en-US" b="1" u="none"/>
              <a:t>If you click on the image it will take you to the WHO Sit Rep web page</a:t>
            </a:r>
          </a:p>
          <a:p>
            <a:endParaRPr lang="en-US" b="1" u="none"/>
          </a:p>
          <a:p>
            <a:r>
              <a:rPr lang="en-US" b="1" u="none"/>
              <a:t>You can also provide printout copies</a:t>
            </a:r>
          </a:p>
          <a:p>
            <a:endParaRPr lang="en-US" b="1" u="sng"/>
          </a:p>
          <a:p>
            <a:r>
              <a:rPr lang="en-US" b="1" u="sng"/>
              <a:t>Resource: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https://www.who.int/emergencies/diseases/novel-coronavirus-2019/situation-reports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p:txBody>
      </p:sp>
      <p:sp>
        <p:nvSpPr>
          <p:cNvPr id="4" name="Slide Number Placeholder 3"/>
          <p:cNvSpPr>
            <a:spLocks noGrp="1"/>
          </p:cNvSpPr>
          <p:nvPr>
            <p:ph type="sldNum" sz="quarter" idx="5"/>
          </p:nvPr>
        </p:nvSpPr>
        <p:spPr/>
        <p:txBody>
          <a:bodyPr/>
          <a:lstStyle/>
          <a:p>
            <a:fld id="{FAE61A72-6C7D-49E1-A69D-B1543F4FDA02}" type="slidenum">
              <a:rPr lang="en-US" smtClean="0"/>
              <a:t>3</a:t>
            </a:fld>
            <a:endParaRPr lang="en-US"/>
          </a:p>
        </p:txBody>
      </p:sp>
    </p:spTree>
    <p:extLst>
      <p:ext uri="{BB962C8B-B14F-4D97-AF65-F5344CB8AC3E}">
        <p14:creationId xmlns:p14="http://schemas.microsoft.com/office/powerpoint/2010/main" val="23515655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sz="2000" b="0" i="1" u="none" strike="noStrike" kern="1200" cap="none" spc="0" normalizeH="0" baseline="0" noProof="0" dirty="0">
                <a:ln>
                  <a:noFill/>
                </a:ln>
                <a:solidFill>
                  <a:prstClr val="black"/>
                </a:solidFill>
                <a:effectLst/>
                <a:uLnTx/>
                <a:uFillTx/>
                <a:latin typeface="Arial" panose="020B0604020202020204"/>
                <a:ea typeface="+mn-ea"/>
                <a:cs typeface="+mn-cs"/>
              </a:rPr>
              <a:t>WHO teams work with experts from around the world to develop this guidance. Together, the experts review reports, studies, presentations by countries, they analyse trends, consult further expert groups and then agree on the best approach. The guidance is meant for health decision makers who adapt the information for their country and context. As new scientific knowledge emerges, the documents are updated.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ZA"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ZA"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ZA" sz="1200" dirty="0"/>
              <a:t>WHO Technical advice is available here:</a:t>
            </a:r>
          </a:p>
          <a:p>
            <a:pPr marL="0" marR="0" lvl="0" indent="0" algn="l" defTabSz="914400" rtl="0" eaLnBrk="1" fontAlgn="auto" latinLnBrk="0" hangingPunct="1">
              <a:lnSpc>
                <a:spcPct val="100000"/>
              </a:lnSpc>
              <a:spcBef>
                <a:spcPts val="0"/>
              </a:spcBef>
              <a:spcAft>
                <a:spcPts val="0"/>
              </a:spcAft>
              <a:buClrTx/>
              <a:buSzTx/>
              <a:buFontTx/>
              <a:buNone/>
              <a:tabLst/>
              <a:defRPr/>
            </a:pPr>
            <a:r>
              <a:rPr lang="en-ZA" sz="1200" u="sng" dirty="0">
                <a:solidFill>
                  <a:schemeClr val="accent5"/>
                </a:solidFill>
              </a:rPr>
              <a:t>https://www.who.int/emergencies/diseases/novel-coronavirus-2019</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ZA"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ZA"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ZA" sz="1200" dirty="0"/>
              <a:t>Countries should place particular emphasis on reducing human infection, prevention of secondary transmission and international spread and contributing to the international response though multi-sectoral communication and collaboration and active participation in increasing knowledge on the virus and the disease, as well as advancing research.</a:t>
            </a:r>
            <a:r>
              <a:rPr lang="en-ZA" sz="1200" b="0" i="0" u="none" strike="noStrike" kern="1200" dirty="0">
                <a:solidFill>
                  <a:schemeClr val="tx1"/>
                </a:solidFill>
                <a:effectLst/>
                <a:latin typeface="+mn-lt"/>
                <a:ea typeface="+mn-ea"/>
                <a:cs typeface="+mn-cs"/>
              </a:rPr>
              <a:t>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4</a:t>
            </a:fld>
            <a:endParaRPr lang="en-US"/>
          </a:p>
        </p:txBody>
      </p:sp>
    </p:spTree>
    <p:extLst>
      <p:ext uri="{BB962C8B-B14F-4D97-AF65-F5344CB8AC3E}">
        <p14:creationId xmlns:p14="http://schemas.microsoft.com/office/powerpoint/2010/main" val="17503224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a:solidFill>
                  <a:schemeClr val="tx1"/>
                </a:solidFill>
                <a:effectLst/>
                <a:latin typeface="+mn-lt"/>
                <a:ea typeface="+mn-ea"/>
                <a:cs typeface="+mn-cs"/>
              </a:rPr>
              <a:t>A table-top exercise is an exercise that uses a progressive simulated scenario, together with series of scripted injects, to make participants consider the impact of a potential health emergency on existing plans, procedures and capacities. A TTX simulates an emergency situation in an informal, stress-free environment. </a:t>
            </a:r>
          </a:p>
          <a:p>
            <a:endParaRPr lang="en-GB" sz="1200" kern="1200">
              <a:solidFill>
                <a:schemeClr val="tx1"/>
              </a:solidFill>
              <a:effectLst/>
              <a:latin typeface="+mn-lt"/>
              <a:ea typeface="+mn-ea"/>
              <a:cs typeface="+mn-cs"/>
            </a:endParaRPr>
          </a:p>
          <a:p>
            <a:r>
              <a:rPr lang="en-GB" sz="1200" b="1" kern="1200">
                <a:solidFill>
                  <a:schemeClr val="tx1"/>
                </a:solidFill>
                <a:effectLst/>
                <a:latin typeface="+mn-lt"/>
                <a:ea typeface="+mn-ea"/>
                <a:cs typeface="+mn-cs"/>
              </a:rPr>
              <a:t>The purpose of a TTX is to strengthen readiness to manage a health emergency, through facilitated group discussions. </a:t>
            </a:r>
          </a:p>
          <a:p>
            <a:endParaRPr lang="en-GB" sz="1200" b="1" u="sng" kern="1200">
              <a:solidFill>
                <a:schemeClr val="tx1"/>
              </a:solidFill>
              <a:effectLst/>
              <a:latin typeface="+mn-lt"/>
              <a:ea typeface="+mn-ea"/>
              <a:cs typeface="+mn-cs"/>
            </a:endParaRPr>
          </a:p>
          <a:p>
            <a:r>
              <a:rPr lang="en-GB" sz="1200" b="1" u="sng" kern="1200">
                <a:solidFill>
                  <a:schemeClr val="tx1"/>
                </a:solidFill>
                <a:effectLst/>
                <a:latin typeface="+mn-lt"/>
                <a:ea typeface="+mn-ea"/>
                <a:cs typeface="+mn-cs"/>
              </a:rPr>
              <a:t>A TTX can be used to: </a:t>
            </a:r>
          </a:p>
          <a:p>
            <a:pPr lvl="0"/>
            <a:r>
              <a:rPr lang="en-GB" sz="1200" kern="1200">
                <a:solidFill>
                  <a:schemeClr val="tx1"/>
                </a:solidFill>
                <a:effectLst/>
                <a:latin typeface="+mn-lt"/>
                <a:ea typeface="+mn-ea"/>
                <a:cs typeface="+mn-cs"/>
              </a:rPr>
              <a:t>Develop or review a response plan </a:t>
            </a:r>
          </a:p>
          <a:p>
            <a:pPr lvl="0"/>
            <a:r>
              <a:rPr lang="en-GB" sz="1200" kern="1200">
                <a:solidFill>
                  <a:schemeClr val="tx1"/>
                </a:solidFill>
                <a:effectLst/>
                <a:latin typeface="+mn-lt"/>
                <a:ea typeface="+mn-ea"/>
                <a:cs typeface="+mn-cs"/>
              </a:rPr>
              <a:t>Familiarize participants with their roles and responsibilities </a:t>
            </a:r>
          </a:p>
          <a:p>
            <a:pPr lvl="0"/>
            <a:r>
              <a:rPr lang="en-GB" sz="1200" kern="1200">
                <a:solidFill>
                  <a:schemeClr val="tx1"/>
                </a:solidFill>
                <a:effectLst/>
                <a:latin typeface="+mn-lt"/>
                <a:ea typeface="+mn-ea"/>
                <a:cs typeface="+mn-cs"/>
              </a:rPr>
              <a:t>Identify and solve problems through a facilitated and open discussion. </a:t>
            </a:r>
          </a:p>
          <a:p>
            <a:endParaRPr lang="en-US"/>
          </a:p>
          <a:p>
            <a:endParaRPr lang="en-US"/>
          </a:p>
        </p:txBody>
      </p:sp>
      <p:sp>
        <p:nvSpPr>
          <p:cNvPr id="4" name="Slide Number Placeholder 3"/>
          <p:cNvSpPr>
            <a:spLocks noGrp="1"/>
          </p:cNvSpPr>
          <p:nvPr>
            <p:ph type="sldNum" sz="quarter" idx="5"/>
          </p:nvPr>
        </p:nvSpPr>
        <p:spPr/>
        <p:txBody>
          <a:bodyPr/>
          <a:lstStyle/>
          <a:p>
            <a:fld id="{FAE61A72-6C7D-49E1-A69D-B1543F4FDA02}" type="slidenum">
              <a:rPr lang="en-US" smtClean="0"/>
              <a:t>5</a:t>
            </a:fld>
            <a:endParaRPr lang="en-US"/>
          </a:p>
        </p:txBody>
      </p:sp>
    </p:spTree>
    <p:extLst>
      <p:ext uri="{BB962C8B-B14F-4D97-AF65-F5344CB8AC3E}">
        <p14:creationId xmlns:p14="http://schemas.microsoft.com/office/powerpoint/2010/main" val="32651261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“WHO monitoring response implementation checklist for COVID-19” should have been printed and distributed to all participants.</a:t>
            </a:r>
          </a:p>
          <a:p>
            <a:endParaRPr lang="en-US"/>
          </a:p>
          <a:p>
            <a:r>
              <a:rPr lang="en-US"/>
              <a:t>Tell participants, it is in their reference documents.</a:t>
            </a:r>
          </a:p>
        </p:txBody>
      </p:sp>
      <p:sp>
        <p:nvSpPr>
          <p:cNvPr id="4" name="Slide Number Placeholder 3"/>
          <p:cNvSpPr>
            <a:spLocks noGrp="1"/>
          </p:cNvSpPr>
          <p:nvPr>
            <p:ph type="sldNum" sz="quarter" idx="5"/>
          </p:nvPr>
        </p:nvSpPr>
        <p:spPr/>
        <p:txBody>
          <a:bodyPr/>
          <a:lstStyle/>
          <a:p>
            <a:fld id="{FAE61A72-6C7D-49E1-A69D-B1543F4FDA02}" type="slidenum">
              <a:rPr lang="en-US" smtClean="0"/>
              <a:t>6</a:t>
            </a:fld>
            <a:endParaRPr lang="en-US"/>
          </a:p>
        </p:txBody>
      </p:sp>
    </p:spTree>
    <p:extLst>
      <p:ext uri="{BB962C8B-B14F-4D97-AF65-F5344CB8AC3E}">
        <p14:creationId xmlns:p14="http://schemas.microsoft.com/office/powerpoint/2010/main" val="21189464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ADJUST THE TIMING BASED ON YOUR OWN AGENDA BUT MAKE SURE YOU KEEP ENOUGH TIME FOR PART 2.   THIS IS THE MOST ESSENTIAL PART OF THE SIMEX!!!</a:t>
            </a:r>
          </a:p>
        </p:txBody>
      </p:sp>
      <p:sp>
        <p:nvSpPr>
          <p:cNvPr id="4" name="Slide Number Placeholder 3"/>
          <p:cNvSpPr>
            <a:spLocks noGrp="1"/>
          </p:cNvSpPr>
          <p:nvPr>
            <p:ph type="sldNum" sz="quarter" idx="5"/>
          </p:nvPr>
        </p:nvSpPr>
        <p:spPr/>
        <p:txBody>
          <a:bodyPr/>
          <a:lstStyle/>
          <a:p>
            <a:fld id="{FAE61A72-6C7D-49E1-A69D-B1543F4FDA02}" type="slidenum">
              <a:rPr lang="en-US" smtClean="0"/>
              <a:t>25</a:t>
            </a:fld>
            <a:endParaRPr lang="en-US"/>
          </a:p>
        </p:txBody>
      </p:sp>
    </p:spTree>
    <p:extLst>
      <p:ext uri="{BB962C8B-B14F-4D97-AF65-F5344CB8AC3E}">
        <p14:creationId xmlns:p14="http://schemas.microsoft.com/office/powerpoint/2010/main" val="36619755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1" indent="-342900">
              <a:spcBef>
                <a:spcPct val="20000"/>
              </a:spcBef>
              <a:buFontTx/>
              <a:buChar char="•"/>
              <a:defRPr/>
            </a:pPr>
            <a:r>
              <a:rPr lang="en-CA" sz="3500">
                <a:latin typeface="Calibri" pitchFamily="34" charset="0"/>
                <a:cs typeface="Courier New" pitchFamily="49" charset="0"/>
              </a:rPr>
              <a:t>Break down in groups.</a:t>
            </a:r>
          </a:p>
          <a:p>
            <a:pPr marL="342900" lvl="1" indent="-342900">
              <a:spcBef>
                <a:spcPct val="20000"/>
              </a:spcBef>
              <a:buFontTx/>
              <a:buChar char="•"/>
              <a:defRPr/>
            </a:pPr>
            <a:r>
              <a:rPr lang="en-CA" sz="3500">
                <a:latin typeface="Calibri" pitchFamily="34" charset="0"/>
                <a:cs typeface="Courier New" pitchFamily="49" charset="0"/>
              </a:rPr>
              <a:t>Prioritisation of findings into actions</a:t>
            </a:r>
          </a:p>
          <a:p>
            <a:pPr marL="800100" lvl="2" indent="-342900">
              <a:spcBef>
                <a:spcPct val="20000"/>
              </a:spcBef>
              <a:buFont typeface="Calibri" pitchFamily="34" charset="0"/>
              <a:buChar char="–"/>
              <a:defRPr/>
            </a:pPr>
            <a:r>
              <a:rPr lang="en-CA" sz="2400">
                <a:latin typeface="Calibri" pitchFamily="34" charset="0"/>
                <a:cs typeface="Courier New" pitchFamily="49" charset="0"/>
              </a:rPr>
              <a:t>Action</a:t>
            </a:r>
          </a:p>
          <a:p>
            <a:pPr marL="800100" lvl="2" indent="-342900">
              <a:spcBef>
                <a:spcPct val="20000"/>
              </a:spcBef>
              <a:buFont typeface="Calibri" pitchFamily="34" charset="0"/>
              <a:buChar char="–"/>
              <a:defRPr/>
            </a:pPr>
            <a:r>
              <a:rPr lang="en-CA" sz="2400">
                <a:latin typeface="Calibri" pitchFamily="34" charset="0"/>
                <a:cs typeface="Courier New" pitchFamily="49" charset="0"/>
              </a:rPr>
              <a:t>Reason why a priority?</a:t>
            </a:r>
          </a:p>
          <a:p>
            <a:pPr marL="800100" lvl="2" indent="-342900">
              <a:spcBef>
                <a:spcPct val="20000"/>
              </a:spcBef>
              <a:buFont typeface="Calibri" pitchFamily="34" charset="0"/>
              <a:buChar char="–"/>
              <a:defRPr/>
            </a:pPr>
            <a:r>
              <a:rPr lang="en-CA" sz="2400">
                <a:latin typeface="Calibri" pitchFamily="34" charset="0"/>
                <a:cs typeface="Courier New" pitchFamily="49" charset="0"/>
              </a:rPr>
              <a:t>Who is responsible for the action?</a:t>
            </a:r>
          </a:p>
          <a:p>
            <a:pPr marL="800100" lvl="2" indent="-342900">
              <a:spcBef>
                <a:spcPct val="20000"/>
              </a:spcBef>
              <a:buFont typeface="Calibri" pitchFamily="34" charset="0"/>
              <a:buChar char="–"/>
              <a:defRPr/>
            </a:pPr>
            <a:r>
              <a:rPr lang="en-CA" sz="2400">
                <a:latin typeface="Calibri" pitchFamily="34" charset="0"/>
                <a:cs typeface="Courier New" pitchFamily="49" charset="0"/>
              </a:rPr>
              <a:t>What resources are required?</a:t>
            </a:r>
          </a:p>
          <a:p>
            <a:pPr marL="800100" lvl="2" indent="-342900">
              <a:spcBef>
                <a:spcPct val="20000"/>
              </a:spcBef>
              <a:buFont typeface="Calibri" pitchFamily="34" charset="0"/>
              <a:buChar char="–"/>
              <a:defRPr/>
            </a:pPr>
            <a:r>
              <a:rPr lang="en-CA" sz="2400">
                <a:latin typeface="Calibri" pitchFamily="34" charset="0"/>
                <a:cs typeface="Courier New" pitchFamily="49" charset="0"/>
              </a:rPr>
              <a:t>By when?</a:t>
            </a:r>
          </a:p>
          <a:p>
            <a:pPr marL="342900" lvl="1" indent="-342900">
              <a:spcBef>
                <a:spcPct val="20000"/>
              </a:spcBef>
              <a:buFontTx/>
              <a:buChar char="•"/>
              <a:defRPr/>
            </a:pPr>
            <a:r>
              <a:rPr lang="en-CA" sz="3500">
                <a:latin typeface="Calibri" pitchFamily="34" charset="0"/>
                <a:cs typeface="Courier New" pitchFamily="49" charset="0"/>
              </a:rPr>
              <a:t>Each group rapporteur to provide a 5 minute summary of the findings of the group.</a:t>
            </a:r>
          </a:p>
          <a:p>
            <a:endParaRPr lang="en-US"/>
          </a:p>
          <a:p>
            <a:endParaRPr lang="en-US"/>
          </a:p>
        </p:txBody>
      </p:sp>
      <p:sp>
        <p:nvSpPr>
          <p:cNvPr id="4" name="Slide Number Placeholder 3"/>
          <p:cNvSpPr>
            <a:spLocks noGrp="1"/>
          </p:cNvSpPr>
          <p:nvPr>
            <p:ph type="sldNum" sz="quarter" idx="5"/>
          </p:nvPr>
        </p:nvSpPr>
        <p:spPr/>
        <p:txBody>
          <a:bodyPr/>
          <a:lstStyle/>
          <a:p>
            <a:fld id="{FAE61A72-6C7D-49E1-A69D-B1543F4FDA02}" type="slidenum">
              <a:rPr lang="en-US" smtClean="0"/>
              <a:t>29</a:t>
            </a:fld>
            <a:endParaRPr lang="en-US"/>
          </a:p>
        </p:txBody>
      </p:sp>
    </p:spTree>
    <p:extLst>
      <p:ext uri="{BB962C8B-B14F-4D97-AF65-F5344CB8AC3E}">
        <p14:creationId xmlns:p14="http://schemas.microsoft.com/office/powerpoint/2010/main" val="26333163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1" indent="-342900">
              <a:spcBef>
                <a:spcPct val="20000"/>
              </a:spcBef>
              <a:buFontTx/>
              <a:buChar char="•"/>
              <a:defRPr/>
            </a:pPr>
            <a:r>
              <a:rPr lang="en-CA" sz="3500">
                <a:latin typeface="Calibri" pitchFamily="34" charset="0"/>
                <a:cs typeface="Courier New" pitchFamily="49" charset="0"/>
              </a:rPr>
              <a:t>Break down in groups.</a:t>
            </a:r>
          </a:p>
          <a:p>
            <a:pPr marL="342900" lvl="1" indent="-342900">
              <a:spcBef>
                <a:spcPct val="20000"/>
              </a:spcBef>
              <a:buFontTx/>
              <a:buChar char="•"/>
              <a:defRPr/>
            </a:pPr>
            <a:r>
              <a:rPr lang="en-CA" sz="3500">
                <a:latin typeface="Calibri" pitchFamily="34" charset="0"/>
                <a:cs typeface="Courier New" pitchFamily="49" charset="0"/>
              </a:rPr>
              <a:t>Prioritisation of findings into actions</a:t>
            </a:r>
          </a:p>
          <a:p>
            <a:pPr marL="800100" lvl="2" indent="-342900">
              <a:spcBef>
                <a:spcPct val="20000"/>
              </a:spcBef>
              <a:buFont typeface="Calibri" pitchFamily="34" charset="0"/>
              <a:buChar char="–"/>
              <a:defRPr/>
            </a:pPr>
            <a:r>
              <a:rPr lang="en-CA" sz="2400">
                <a:latin typeface="Calibri" pitchFamily="34" charset="0"/>
                <a:cs typeface="Courier New" pitchFamily="49" charset="0"/>
              </a:rPr>
              <a:t>Action</a:t>
            </a:r>
          </a:p>
          <a:p>
            <a:pPr marL="800100" lvl="2" indent="-342900">
              <a:spcBef>
                <a:spcPct val="20000"/>
              </a:spcBef>
              <a:buFont typeface="Calibri" pitchFamily="34" charset="0"/>
              <a:buChar char="–"/>
              <a:defRPr/>
            </a:pPr>
            <a:r>
              <a:rPr lang="en-CA" sz="2400">
                <a:latin typeface="Calibri" pitchFamily="34" charset="0"/>
                <a:cs typeface="Courier New" pitchFamily="49" charset="0"/>
              </a:rPr>
              <a:t>Reason why a priority?</a:t>
            </a:r>
          </a:p>
          <a:p>
            <a:pPr marL="800100" lvl="2" indent="-342900">
              <a:spcBef>
                <a:spcPct val="20000"/>
              </a:spcBef>
              <a:buFont typeface="Calibri" pitchFamily="34" charset="0"/>
              <a:buChar char="–"/>
              <a:defRPr/>
            </a:pPr>
            <a:r>
              <a:rPr lang="en-CA" sz="2400">
                <a:latin typeface="Calibri" pitchFamily="34" charset="0"/>
                <a:cs typeface="Courier New" pitchFamily="49" charset="0"/>
              </a:rPr>
              <a:t>Who is responsible for the action?</a:t>
            </a:r>
          </a:p>
          <a:p>
            <a:pPr marL="800100" lvl="2" indent="-342900">
              <a:spcBef>
                <a:spcPct val="20000"/>
              </a:spcBef>
              <a:buFont typeface="Calibri" pitchFamily="34" charset="0"/>
              <a:buChar char="–"/>
              <a:defRPr/>
            </a:pPr>
            <a:r>
              <a:rPr lang="en-CA" sz="2400">
                <a:latin typeface="Calibri" pitchFamily="34" charset="0"/>
                <a:cs typeface="Courier New" pitchFamily="49" charset="0"/>
              </a:rPr>
              <a:t>What resources are required?</a:t>
            </a:r>
          </a:p>
          <a:p>
            <a:pPr marL="800100" lvl="2" indent="-342900">
              <a:spcBef>
                <a:spcPct val="20000"/>
              </a:spcBef>
              <a:buFont typeface="Calibri" pitchFamily="34" charset="0"/>
              <a:buChar char="–"/>
              <a:defRPr/>
            </a:pPr>
            <a:r>
              <a:rPr lang="en-CA" sz="2400">
                <a:latin typeface="Calibri" pitchFamily="34" charset="0"/>
                <a:cs typeface="Courier New" pitchFamily="49" charset="0"/>
              </a:rPr>
              <a:t>By when?</a:t>
            </a:r>
          </a:p>
          <a:p>
            <a:pPr marL="342900" lvl="1" indent="-342900">
              <a:spcBef>
                <a:spcPct val="20000"/>
              </a:spcBef>
              <a:buFontTx/>
              <a:buChar char="•"/>
              <a:defRPr/>
            </a:pPr>
            <a:r>
              <a:rPr lang="en-CA" sz="3500">
                <a:latin typeface="Calibri" pitchFamily="34" charset="0"/>
                <a:cs typeface="Courier New" pitchFamily="49" charset="0"/>
              </a:rPr>
              <a:t>Each group rapporteur to provide a 5 minute summary of the findings of the group.</a:t>
            </a:r>
          </a:p>
          <a:p>
            <a:endParaRPr lang="en-US"/>
          </a:p>
          <a:p>
            <a:endParaRPr lang="en-US"/>
          </a:p>
        </p:txBody>
      </p:sp>
      <p:sp>
        <p:nvSpPr>
          <p:cNvPr id="4" name="Slide Number Placeholder 3"/>
          <p:cNvSpPr>
            <a:spLocks noGrp="1"/>
          </p:cNvSpPr>
          <p:nvPr>
            <p:ph type="sldNum" sz="quarter" idx="5"/>
          </p:nvPr>
        </p:nvSpPr>
        <p:spPr/>
        <p:txBody>
          <a:bodyPr/>
          <a:lstStyle/>
          <a:p>
            <a:fld id="{FAE61A72-6C7D-49E1-A69D-B1543F4FDA02}" type="slidenum">
              <a:rPr lang="en-US" smtClean="0"/>
              <a:t>30</a:t>
            </a:fld>
            <a:endParaRPr lang="en-US"/>
          </a:p>
        </p:txBody>
      </p:sp>
    </p:spTree>
    <p:extLst>
      <p:ext uri="{BB962C8B-B14F-4D97-AF65-F5344CB8AC3E}">
        <p14:creationId xmlns:p14="http://schemas.microsoft.com/office/powerpoint/2010/main" val="8351423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1" indent="-342900">
              <a:spcBef>
                <a:spcPct val="20000"/>
              </a:spcBef>
              <a:buFontTx/>
              <a:buChar char="•"/>
              <a:defRPr/>
            </a:pPr>
            <a:r>
              <a:rPr lang="en-CA" sz="3500">
                <a:latin typeface="Calibri" pitchFamily="34" charset="0"/>
                <a:cs typeface="Courier New" pitchFamily="49" charset="0"/>
              </a:rPr>
              <a:t>Break down in groups.</a:t>
            </a:r>
          </a:p>
          <a:p>
            <a:pPr marL="342900" lvl="1" indent="-342900">
              <a:spcBef>
                <a:spcPct val="20000"/>
              </a:spcBef>
              <a:buFontTx/>
              <a:buChar char="•"/>
              <a:defRPr/>
            </a:pPr>
            <a:r>
              <a:rPr lang="en-CA" sz="3500">
                <a:latin typeface="Calibri" pitchFamily="34" charset="0"/>
                <a:cs typeface="Courier New" pitchFamily="49" charset="0"/>
              </a:rPr>
              <a:t>Prioritisation of findings into actions</a:t>
            </a:r>
          </a:p>
          <a:p>
            <a:pPr marL="800100" lvl="2" indent="-342900">
              <a:spcBef>
                <a:spcPct val="20000"/>
              </a:spcBef>
              <a:buFont typeface="Calibri" pitchFamily="34" charset="0"/>
              <a:buChar char="–"/>
              <a:defRPr/>
            </a:pPr>
            <a:r>
              <a:rPr lang="en-CA" sz="2400">
                <a:latin typeface="Calibri" pitchFamily="34" charset="0"/>
                <a:cs typeface="Courier New" pitchFamily="49" charset="0"/>
              </a:rPr>
              <a:t>Action</a:t>
            </a:r>
          </a:p>
          <a:p>
            <a:pPr marL="800100" lvl="2" indent="-342900">
              <a:spcBef>
                <a:spcPct val="20000"/>
              </a:spcBef>
              <a:buFont typeface="Calibri" pitchFamily="34" charset="0"/>
              <a:buChar char="–"/>
              <a:defRPr/>
            </a:pPr>
            <a:r>
              <a:rPr lang="en-CA" sz="2400">
                <a:latin typeface="Calibri" pitchFamily="34" charset="0"/>
                <a:cs typeface="Courier New" pitchFamily="49" charset="0"/>
              </a:rPr>
              <a:t>Reason why a priority?</a:t>
            </a:r>
          </a:p>
          <a:p>
            <a:pPr marL="800100" lvl="2" indent="-342900">
              <a:spcBef>
                <a:spcPct val="20000"/>
              </a:spcBef>
              <a:buFont typeface="Calibri" pitchFamily="34" charset="0"/>
              <a:buChar char="–"/>
              <a:defRPr/>
            </a:pPr>
            <a:r>
              <a:rPr lang="en-CA" sz="2400">
                <a:latin typeface="Calibri" pitchFamily="34" charset="0"/>
                <a:cs typeface="Courier New" pitchFamily="49" charset="0"/>
              </a:rPr>
              <a:t>Who is responsible for the action?</a:t>
            </a:r>
          </a:p>
          <a:p>
            <a:pPr marL="800100" lvl="2" indent="-342900">
              <a:spcBef>
                <a:spcPct val="20000"/>
              </a:spcBef>
              <a:buFont typeface="Calibri" pitchFamily="34" charset="0"/>
              <a:buChar char="–"/>
              <a:defRPr/>
            </a:pPr>
            <a:r>
              <a:rPr lang="en-CA" sz="2400">
                <a:latin typeface="Calibri" pitchFamily="34" charset="0"/>
                <a:cs typeface="Courier New" pitchFamily="49" charset="0"/>
              </a:rPr>
              <a:t>What resources are required?</a:t>
            </a:r>
          </a:p>
          <a:p>
            <a:pPr marL="800100" lvl="2" indent="-342900">
              <a:spcBef>
                <a:spcPct val="20000"/>
              </a:spcBef>
              <a:buFont typeface="Calibri" pitchFamily="34" charset="0"/>
              <a:buChar char="–"/>
              <a:defRPr/>
            </a:pPr>
            <a:r>
              <a:rPr lang="en-CA" sz="2400">
                <a:latin typeface="Calibri" pitchFamily="34" charset="0"/>
                <a:cs typeface="Courier New" pitchFamily="49" charset="0"/>
              </a:rPr>
              <a:t>By when?</a:t>
            </a:r>
          </a:p>
          <a:p>
            <a:pPr marL="342900" lvl="1" indent="-342900">
              <a:spcBef>
                <a:spcPct val="20000"/>
              </a:spcBef>
              <a:buFontTx/>
              <a:buChar char="•"/>
              <a:defRPr/>
            </a:pPr>
            <a:r>
              <a:rPr lang="en-CA" sz="3500">
                <a:latin typeface="Calibri" pitchFamily="34" charset="0"/>
                <a:cs typeface="Courier New" pitchFamily="49" charset="0"/>
              </a:rPr>
              <a:t>Each group rapporteur to provide a 5 minute summary of the findings of the group.</a:t>
            </a:r>
          </a:p>
          <a:p>
            <a:endParaRPr lang="en-US"/>
          </a:p>
          <a:p>
            <a:endParaRPr lang="en-US"/>
          </a:p>
        </p:txBody>
      </p:sp>
      <p:sp>
        <p:nvSpPr>
          <p:cNvPr id="4" name="Slide Number Placeholder 3"/>
          <p:cNvSpPr>
            <a:spLocks noGrp="1"/>
          </p:cNvSpPr>
          <p:nvPr>
            <p:ph type="sldNum" sz="quarter" idx="5"/>
          </p:nvPr>
        </p:nvSpPr>
        <p:spPr/>
        <p:txBody>
          <a:bodyPr/>
          <a:lstStyle/>
          <a:p>
            <a:fld id="{FAE61A72-6C7D-49E1-A69D-B1543F4FDA02}" type="slidenum">
              <a:rPr lang="en-US" smtClean="0"/>
              <a:t>31</a:t>
            </a:fld>
            <a:endParaRPr lang="en-US"/>
          </a:p>
        </p:txBody>
      </p:sp>
    </p:spTree>
    <p:extLst>
      <p:ext uri="{BB962C8B-B14F-4D97-AF65-F5344CB8AC3E}">
        <p14:creationId xmlns:p14="http://schemas.microsoft.com/office/powerpoint/2010/main" val="2723994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86294-37B3-4995-BE91-9C6C464A62F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9E595DE-3A16-4932-BC4D-DDDDD9C4092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18882F3-6972-445A-9156-1830E66EEC7E}"/>
              </a:ext>
            </a:extLst>
          </p:cNvPr>
          <p:cNvSpPr>
            <a:spLocks noGrp="1"/>
          </p:cNvSpPr>
          <p:nvPr>
            <p:ph type="dt" sz="half" idx="10"/>
          </p:nvPr>
        </p:nvSpPr>
        <p:spPr/>
        <p:txBody>
          <a:bodyPr/>
          <a:lstStyle/>
          <a:p>
            <a:fld id="{037EF9FF-5787-4BB9-B379-3E1AF82053C2}" type="datetime3">
              <a:rPr lang="en-US" smtClean="0"/>
              <a:t>2 November 2020</a:t>
            </a:fld>
            <a:endParaRPr lang="en-US"/>
          </a:p>
        </p:txBody>
      </p:sp>
      <p:sp>
        <p:nvSpPr>
          <p:cNvPr id="5" name="Footer Placeholder 4">
            <a:extLst>
              <a:ext uri="{FF2B5EF4-FFF2-40B4-BE49-F238E27FC236}">
                <a16:creationId xmlns:a16="http://schemas.microsoft.com/office/drawing/2014/main" id="{CB7BB8E0-078A-42F4-BFBA-CB463A3F34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DD6604-E921-479A-B4F0-97043653BD9C}"/>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608095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88C50-6BD8-41F4-B352-615D6C1443F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0BDDDED-85B9-4AD5-AEA5-DC859B4BA10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E3FC637-3C0D-4960-9B58-6FCC0D301E24}"/>
              </a:ext>
            </a:extLst>
          </p:cNvPr>
          <p:cNvSpPr>
            <a:spLocks noGrp="1"/>
          </p:cNvSpPr>
          <p:nvPr>
            <p:ph type="dt" sz="half" idx="10"/>
          </p:nvPr>
        </p:nvSpPr>
        <p:spPr/>
        <p:txBody>
          <a:bodyPr/>
          <a:lstStyle/>
          <a:p>
            <a:fld id="{E0F018AA-65C9-46C6-81D3-B520C07EBF23}" type="datetime3">
              <a:rPr lang="en-US" smtClean="0"/>
              <a:t>2 November 2020</a:t>
            </a:fld>
            <a:endParaRPr lang="en-US"/>
          </a:p>
        </p:txBody>
      </p:sp>
      <p:sp>
        <p:nvSpPr>
          <p:cNvPr id="5" name="Footer Placeholder 4">
            <a:extLst>
              <a:ext uri="{FF2B5EF4-FFF2-40B4-BE49-F238E27FC236}">
                <a16:creationId xmlns:a16="http://schemas.microsoft.com/office/drawing/2014/main" id="{9A42CB05-E59E-4005-A8C5-D8F349044DF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26D4C0-835F-4E57-9895-83314FE21BF1}"/>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35491442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E8F5D2A-2BA4-4485-9428-AB7EFB9F809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643BF92-762A-4CC0-9D0C-6845FF1574D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C5B7C5B-2D8B-4F54-ADF4-BBB947AB93CA}"/>
              </a:ext>
            </a:extLst>
          </p:cNvPr>
          <p:cNvSpPr>
            <a:spLocks noGrp="1"/>
          </p:cNvSpPr>
          <p:nvPr>
            <p:ph type="dt" sz="half" idx="10"/>
          </p:nvPr>
        </p:nvSpPr>
        <p:spPr/>
        <p:txBody>
          <a:bodyPr/>
          <a:lstStyle/>
          <a:p>
            <a:fld id="{A9569414-5020-4E9C-A6BC-434BEC69E2A8}" type="datetime3">
              <a:rPr lang="en-US" smtClean="0"/>
              <a:t>2 November 2020</a:t>
            </a:fld>
            <a:endParaRPr lang="en-US"/>
          </a:p>
        </p:txBody>
      </p:sp>
      <p:sp>
        <p:nvSpPr>
          <p:cNvPr id="5" name="Footer Placeholder 4">
            <a:extLst>
              <a:ext uri="{FF2B5EF4-FFF2-40B4-BE49-F238E27FC236}">
                <a16:creationId xmlns:a16="http://schemas.microsoft.com/office/drawing/2014/main" id="{0FD8DEDE-C0D3-45EF-99FE-31C059130B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849294-C607-4695-9BC8-2E40986C0237}"/>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22720809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68DF22B-4087-446B-9436-FCFDC545A396}"/>
              </a:ext>
            </a:extLst>
          </p:cNvPr>
          <p:cNvSpPr/>
          <p:nvPr userDrawn="1"/>
        </p:nvSpPr>
        <p:spPr>
          <a:xfrm>
            <a:off x="-7612" y="-1466"/>
            <a:ext cx="12199612" cy="612875"/>
          </a:xfrm>
          <a:prstGeom prst="rect">
            <a:avLst/>
          </a:prstGeom>
          <a:solidFill>
            <a:srgbClr val="008FC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513106D7-96EC-4E2E-A5CA-6B984281F924}"/>
              </a:ext>
            </a:extLst>
          </p:cNvPr>
          <p:cNvSpPr>
            <a:spLocks noGrp="1"/>
          </p:cNvSpPr>
          <p:nvPr>
            <p:ph type="title"/>
          </p:nvPr>
        </p:nvSpPr>
        <p:spPr>
          <a:xfrm>
            <a:off x="152780" y="-8247"/>
            <a:ext cx="10515600" cy="581340"/>
          </a:xfrm>
        </p:spPr>
        <p:txBody>
          <a:bodyPr>
            <a:normAutofit/>
          </a:bodyPr>
          <a:lstStyle>
            <a:lvl1pPr>
              <a:defRPr sz="4000" b="1">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D4DDC5F9-76DC-45B5-AC33-CF52E93A7B5D}"/>
              </a:ext>
            </a:extLst>
          </p:cNvPr>
          <p:cNvSpPr>
            <a:spLocks noGrp="1"/>
          </p:cNvSpPr>
          <p:nvPr>
            <p:ph idx="1"/>
          </p:nvPr>
        </p:nvSpPr>
        <p:spPr>
          <a:xfrm>
            <a:off x="838200" y="1017346"/>
            <a:ext cx="10515600" cy="515961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332FB2-0AB8-45F4-B706-F0A1C2E86402}"/>
              </a:ext>
            </a:extLst>
          </p:cNvPr>
          <p:cNvSpPr/>
          <p:nvPr userDrawn="1"/>
        </p:nvSpPr>
        <p:spPr>
          <a:xfrm>
            <a:off x="6056" y="6605265"/>
            <a:ext cx="12192000" cy="266131"/>
          </a:xfrm>
          <a:prstGeom prst="rect">
            <a:avLst/>
          </a:prstGeom>
          <a:solidFill>
            <a:schemeClr val="tx1">
              <a:lumMod val="65000"/>
              <a:lumOff val="3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a:latin typeface="Arial" panose="020B0604020202020204" pitchFamily="34" charset="0"/>
              <a:cs typeface="Arial" panose="020B0604020202020204" pitchFamily="34" charset="0"/>
            </a:endParaRPr>
          </a:p>
        </p:txBody>
      </p:sp>
      <p:sp>
        <p:nvSpPr>
          <p:cNvPr id="17" name="Rectangle: Single Corner Snipped 16">
            <a:extLst>
              <a:ext uri="{FF2B5EF4-FFF2-40B4-BE49-F238E27FC236}">
                <a16:creationId xmlns:a16="http://schemas.microsoft.com/office/drawing/2014/main" id="{E103C554-2422-4905-9D17-03B3D8E1D52A}"/>
              </a:ext>
            </a:extLst>
          </p:cNvPr>
          <p:cNvSpPr/>
          <p:nvPr userDrawn="1"/>
        </p:nvSpPr>
        <p:spPr>
          <a:xfrm>
            <a:off x="3093983" y="6605265"/>
            <a:ext cx="4087982" cy="248596"/>
          </a:xfrm>
          <a:prstGeom prst="snip1Rect">
            <a:avLst>
              <a:gd name="adj" fmla="val 50000"/>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5" name="Rectangle: Single Corner Snipped 14">
            <a:extLst>
              <a:ext uri="{FF2B5EF4-FFF2-40B4-BE49-F238E27FC236}">
                <a16:creationId xmlns:a16="http://schemas.microsoft.com/office/drawing/2014/main" id="{14CC0BFA-DE7B-4499-829A-6B71AD36FF35}"/>
              </a:ext>
            </a:extLst>
          </p:cNvPr>
          <p:cNvSpPr/>
          <p:nvPr userDrawn="1"/>
        </p:nvSpPr>
        <p:spPr>
          <a:xfrm>
            <a:off x="2890327" y="6605265"/>
            <a:ext cx="4087982" cy="248596"/>
          </a:xfrm>
          <a:prstGeom prst="snip1Rect">
            <a:avLst>
              <a:gd name="adj" fmla="val 50000"/>
            </a:avLst>
          </a:prstGeom>
          <a:solidFill>
            <a:srgbClr val="008FC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4" name="Rectangle: Single Corner Snipped 13">
            <a:extLst>
              <a:ext uri="{FF2B5EF4-FFF2-40B4-BE49-F238E27FC236}">
                <a16:creationId xmlns:a16="http://schemas.microsoft.com/office/drawing/2014/main" id="{047D5B3D-F74C-4020-B7F9-DB80540E35DA}"/>
              </a:ext>
            </a:extLst>
          </p:cNvPr>
          <p:cNvSpPr/>
          <p:nvPr userDrawn="1"/>
        </p:nvSpPr>
        <p:spPr>
          <a:xfrm>
            <a:off x="1232707" y="6599209"/>
            <a:ext cx="4177873" cy="258506"/>
          </a:xfrm>
          <a:prstGeom prst="snip1Rect">
            <a:avLst>
              <a:gd name="adj" fmla="val 50000"/>
            </a:avLst>
          </a:prstGeom>
          <a:solidFill>
            <a:srgbClr val="006A9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2" name="Rectangle: Single Corner Snipped 11">
            <a:extLst>
              <a:ext uri="{FF2B5EF4-FFF2-40B4-BE49-F238E27FC236}">
                <a16:creationId xmlns:a16="http://schemas.microsoft.com/office/drawing/2014/main" id="{0214AEB6-3194-4940-93D4-8D2575863847}"/>
              </a:ext>
            </a:extLst>
          </p:cNvPr>
          <p:cNvSpPr/>
          <p:nvPr userDrawn="1"/>
        </p:nvSpPr>
        <p:spPr>
          <a:xfrm>
            <a:off x="1011795" y="6599209"/>
            <a:ext cx="4177873" cy="248879"/>
          </a:xfrm>
          <a:prstGeom prst="snip1Rect">
            <a:avLst>
              <a:gd name="adj" fmla="val 50000"/>
            </a:avLst>
          </a:prstGeom>
          <a:solidFill>
            <a:srgbClr val="005D8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1" name="Rectangle: Single Corner Snipped 10">
            <a:extLst>
              <a:ext uri="{FF2B5EF4-FFF2-40B4-BE49-F238E27FC236}">
                <a16:creationId xmlns:a16="http://schemas.microsoft.com/office/drawing/2014/main" id="{D21FAAE0-36C9-4D28-BF79-478A2708E0A5}"/>
              </a:ext>
            </a:extLst>
          </p:cNvPr>
          <p:cNvSpPr/>
          <p:nvPr userDrawn="1"/>
        </p:nvSpPr>
        <p:spPr>
          <a:xfrm>
            <a:off x="205387" y="6599209"/>
            <a:ext cx="2004413" cy="266132"/>
          </a:xfrm>
          <a:prstGeom prst="snip1Rect">
            <a:avLst>
              <a:gd name="adj" fmla="val 50000"/>
            </a:avLst>
          </a:prstGeom>
          <a:solidFill>
            <a:srgbClr val="D8642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8" name="Rectangle: Single Corner Snipped 7">
            <a:extLst>
              <a:ext uri="{FF2B5EF4-FFF2-40B4-BE49-F238E27FC236}">
                <a16:creationId xmlns:a16="http://schemas.microsoft.com/office/drawing/2014/main" id="{BA1D2115-0E25-422E-9023-B51F9C211431}"/>
              </a:ext>
            </a:extLst>
          </p:cNvPr>
          <p:cNvSpPr/>
          <p:nvPr userDrawn="1"/>
        </p:nvSpPr>
        <p:spPr>
          <a:xfrm>
            <a:off x="0" y="6599209"/>
            <a:ext cx="2004413" cy="266132"/>
          </a:xfrm>
          <a:prstGeom prst="snip1Rect">
            <a:avLst>
              <a:gd name="adj" fmla="val 50000"/>
            </a:avLst>
          </a:prstGeom>
          <a:solidFill>
            <a:srgbClr val="A24B1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D3E844BC-5D7B-41E7-A4E3-BAF42FC8DDD6}"/>
              </a:ext>
            </a:extLst>
          </p:cNvPr>
          <p:cNvSpPr/>
          <p:nvPr userDrawn="1"/>
        </p:nvSpPr>
        <p:spPr>
          <a:xfrm>
            <a:off x="-2471" y="6604956"/>
            <a:ext cx="1952586" cy="276999"/>
          </a:xfrm>
          <a:prstGeom prst="rect">
            <a:avLst/>
          </a:prstGeom>
        </p:spPr>
        <p:txBody>
          <a:bodyPr wrap="none">
            <a:spAutoFit/>
          </a:bodyPr>
          <a:lstStyle/>
          <a:p>
            <a:pPr algn="l"/>
            <a:r>
              <a:rPr lang="en-US" sz="1200" b="1" i="0">
                <a:solidFill>
                  <a:schemeClr val="bg1"/>
                </a:solidFill>
                <a:latin typeface="Arial" panose="020B0604020202020204" pitchFamily="34" charset="0"/>
                <a:cs typeface="Arial" panose="020B0604020202020204" pitchFamily="34" charset="0"/>
              </a:rPr>
              <a:t>SIMULATION EXERCISE</a:t>
            </a:r>
          </a:p>
        </p:txBody>
      </p:sp>
      <p:sp>
        <p:nvSpPr>
          <p:cNvPr id="13" name="Rectangle 12">
            <a:extLst>
              <a:ext uri="{FF2B5EF4-FFF2-40B4-BE49-F238E27FC236}">
                <a16:creationId xmlns:a16="http://schemas.microsoft.com/office/drawing/2014/main" id="{5A2952AD-10AE-4031-9F83-57256D9173D3}"/>
              </a:ext>
            </a:extLst>
          </p:cNvPr>
          <p:cNvSpPr/>
          <p:nvPr userDrawn="1"/>
        </p:nvSpPr>
        <p:spPr>
          <a:xfrm>
            <a:off x="2296187" y="6604957"/>
            <a:ext cx="3843713" cy="276999"/>
          </a:xfrm>
          <a:prstGeom prst="rect">
            <a:avLst/>
          </a:prstGeom>
        </p:spPr>
        <p:txBody>
          <a:bodyPr wrap="square">
            <a:spAutoFit/>
          </a:bodyPr>
          <a:lstStyle/>
          <a:p>
            <a:pPr algn="l"/>
            <a:r>
              <a:rPr lang="en-US" sz="1200" b="1" i="0">
                <a:solidFill>
                  <a:schemeClr val="bg1"/>
                </a:solidFill>
                <a:latin typeface="Arial" panose="020B0604020202020204" pitchFamily="34" charset="0"/>
                <a:cs typeface="Arial" panose="020B0604020202020204" pitchFamily="34" charset="0"/>
              </a:rPr>
              <a:t>NOVEL CORONAVIRUS (COVID-19)</a:t>
            </a:r>
          </a:p>
        </p:txBody>
      </p:sp>
      <p:sp>
        <p:nvSpPr>
          <p:cNvPr id="4" name="Date Placeholder 3">
            <a:extLst>
              <a:ext uri="{FF2B5EF4-FFF2-40B4-BE49-F238E27FC236}">
                <a16:creationId xmlns:a16="http://schemas.microsoft.com/office/drawing/2014/main" id="{D54DA4ED-9ABC-4282-9787-04C348BE350B}"/>
              </a:ext>
            </a:extLst>
          </p:cNvPr>
          <p:cNvSpPr>
            <a:spLocks noGrp="1"/>
          </p:cNvSpPr>
          <p:nvPr>
            <p:ph type="dt" sz="half" idx="10"/>
          </p:nvPr>
        </p:nvSpPr>
        <p:spPr>
          <a:xfrm>
            <a:off x="5481868" y="6560893"/>
            <a:ext cx="3769418" cy="365125"/>
          </a:xfrm>
          <a:ln>
            <a:noFill/>
          </a:ln>
        </p:spPr>
        <p:txBody>
          <a:bodyPr/>
          <a:lstStyle>
            <a:lvl1pPr algn="l">
              <a:defRPr sz="1200" b="1">
                <a:solidFill>
                  <a:schemeClr val="bg1"/>
                </a:solidFill>
                <a:latin typeface="Arial" panose="020B0604020202020204" pitchFamily="34" charset="0"/>
                <a:cs typeface="Arial" panose="020B0604020202020204" pitchFamily="34" charset="0"/>
              </a:defRPr>
            </a:lvl1pPr>
          </a:lstStyle>
          <a:p>
            <a:fld id="{7EA682B2-33C9-4D4F-9A18-C7D5F7FE2751}" type="datetime3">
              <a:rPr lang="en-US" smtClean="0"/>
              <a:t>2 November 2020</a:t>
            </a:fld>
            <a:endParaRPr lang="en-US"/>
          </a:p>
        </p:txBody>
      </p:sp>
      <p:sp>
        <p:nvSpPr>
          <p:cNvPr id="18" name="TextBox 17">
            <a:extLst>
              <a:ext uri="{FF2B5EF4-FFF2-40B4-BE49-F238E27FC236}">
                <a16:creationId xmlns:a16="http://schemas.microsoft.com/office/drawing/2014/main" id="{71B491A0-70AF-46B2-AEC7-03AEA54B4139}"/>
              </a:ext>
            </a:extLst>
          </p:cNvPr>
          <p:cNvSpPr txBox="1"/>
          <p:nvPr userDrawn="1"/>
        </p:nvSpPr>
        <p:spPr>
          <a:xfrm>
            <a:off x="10431711" y="6587799"/>
            <a:ext cx="1641231" cy="276999"/>
          </a:xfrm>
          <a:prstGeom prst="rect">
            <a:avLst/>
          </a:prstGeom>
          <a:noFill/>
        </p:spPr>
        <p:txBody>
          <a:bodyPr wrap="square" rtlCol="0">
            <a:spAutoFit/>
          </a:bodyPr>
          <a:lstStyle/>
          <a:p>
            <a:pPr algn="r"/>
            <a:r>
              <a:rPr lang="en-US" sz="1200" b="1">
                <a:solidFill>
                  <a:schemeClr val="bg1"/>
                </a:solidFill>
                <a:latin typeface="Arial" panose="020B0604020202020204" pitchFamily="34" charset="0"/>
                <a:cs typeface="Arial" panose="020B0604020202020204" pitchFamily="34" charset="0"/>
              </a:rPr>
              <a:t>page </a:t>
            </a:r>
            <a:fld id="{1B4E33A6-6130-4A49-BBD8-DE9BC3CBE6A3}" type="slidenum">
              <a:rPr lang="en-US" sz="1200" b="1" smtClean="0">
                <a:solidFill>
                  <a:schemeClr val="bg1"/>
                </a:solidFill>
                <a:latin typeface="Arial" panose="020B0604020202020204" pitchFamily="34" charset="0"/>
                <a:cs typeface="Arial" panose="020B0604020202020204" pitchFamily="34" charset="0"/>
              </a:rPr>
              <a:pPr algn="r"/>
              <a:t>‹#›</a:t>
            </a:fld>
            <a:endParaRPr lang="en-US" sz="1200" b="1">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820887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hf hdr="0" ftr="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5922A2-79C3-4E46-8D84-3C5BE975AC6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71037BA-145B-4F48-A7D5-AD8A8A8EED6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780594E-1554-441A-A730-7F11E9AAE44A}"/>
              </a:ext>
            </a:extLst>
          </p:cNvPr>
          <p:cNvSpPr>
            <a:spLocks noGrp="1"/>
          </p:cNvSpPr>
          <p:nvPr>
            <p:ph type="dt" sz="half" idx="10"/>
          </p:nvPr>
        </p:nvSpPr>
        <p:spPr/>
        <p:txBody>
          <a:bodyPr/>
          <a:lstStyle/>
          <a:p>
            <a:fld id="{6C8388E3-2E99-4010-9005-3AE6BE90366B}" type="datetime3">
              <a:rPr lang="en-US" smtClean="0"/>
              <a:t>2 November 2020</a:t>
            </a:fld>
            <a:endParaRPr lang="en-US"/>
          </a:p>
        </p:txBody>
      </p:sp>
      <p:sp>
        <p:nvSpPr>
          <p:cNvPr id="5" name="Footer Placeholder 4">
            <a:extLst>
              <a:ext uri="{FF2B5EF4-FFF2-40B4-BE49-F238E27FC236}">
                <a16:creationId xmlns:a16="http://schemas.microsoft.com/office/drawing/2014/main" id="{8CA56ACD-1C77-409E-8D05-0D230C9386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5FF11F2-DA08-47AD-B578-270D119B6BA8}"/>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3403114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1D49C-B98F-4AD9-A980-354EFFAD71A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7C315BA-D0A4-426E-8A1A-83DF48EA249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9ACC8B4-5613-43B0-A1F5-FE7A49416BD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2AFE513-79F0-4D34-96E8-B4CBBAA3CB41}"/>
              </a:ext>
            </a:extLst>
          </p:cNvPr>
          <p:cNvSpPr>
            <a:spLocks noGrp="1"/>
          </p:cNvSpPr>
          <p:nvPr>
            <p:ph type="dt" sz="half" idx="10"/>
          </p:nvPr>
        </p:nvSpPr>
        <p:spPr/>
        <p:txBody>
          <a:bodyPr/>
          <a:lstStyle/>
          <a:p>
            <a:fld id="{429CAB1E-4CFE-4ED8-8F44-E87A048AF566}" type="datetime3">
              <a:rPr lang="en-US" smtClean="0"/>
              <a:t>2 November 2020</a:t>
            </a:fld>
            <a:endParaRPr lang="en-US"/>
          </a:p>
        </p:txBody>
      </p:sp>
      <p:sp>
        <p:nvSpPr>
          <p:cNvPr id="6" name="Footer Placeholder 5">
            <a:extLst>
              <a:ext uri="{FF2B5EF4-FFF2-40B4-BE49-F238E27FC236}">
                <a16:creationId xmlns:a16="http://schemas.microsoft.com/office/drawing/2014/main" id="{907380DF-4624-49EB-AD45-B01ACC36082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69EC5F0-237C-44B3-A759-155F42DD85F6}"/>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20482869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7073F5-5FFB-4329-90E5-0F80C0243F0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DA007E4-94DA-4DE8-94C5-1D2AE3566B3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3A8DBF6-6815-44F5-9AB5-EFBD9BD8C41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783C279-CBF6-45A6-B38D-A29F5D8B6BC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8568A65-D072-4DD1-ABA3-9D1342A5563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D1B7829-95ED-4775-A08D-ADEDA493B2C0}"/>
              </a:ext>
            </a:extLst>
          </p:cNvPr>
          <p:cNvSpPr>
            <a:spLocks noGrp="1"/>
          </p:cNvSpPr>
          <p:nvPr>
            <p:ph type="dt" sz="half" idx="10"/>
          </p:nvPr>
        </p:nvSpPr>
        <p:spPr/>
        <p:txBody>
          <a:bodyPr/>
          <a:lstStyle/>
          <a:p>
            <a:fld id="{4DC9B768-7658-4655-820F-3897DDDA8584}" type="datetime3">
              <a:rPr lang="en-US" smtClean="0"/>
              <a:t>2 November 2020</a:t>
            </a:fld>
            <a:endParaRPr lang="en-US"/>
          </a:p>
        </p:txBody>
      </p:sp>
      <p:sp>
        <p:nvSpPr>
          <p:cNvPr id="8" name="Footer Placeholder 7">
            <a:extLst>
              <a:ext uri="{FF2B5EF4-FFF2-40B4-BE49-F238E27FC236}">
                <a16:creationId xmlns:a16="http://schemas.microsoft.com/office/drawing/2014/main" id="{D14B4AEC-971D-4C2D-8DBF-4EF59181977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B2E6BDF-5653-4655-9DDB-832FE3245031}"/>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10542771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F13C95-0A9C-4615-BBA7-78ED8056ECF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5BCF8EF-14C3-4629-A249-780DA30D5C39}"/>
              </a:ext>
            </a:extLst>
          </p:cNvPr>
          <p:cNvSpPr>
            <a:spLocks noGrp="1"/>
          </p:cNvSpPr>
          <p:nvPr>
            <p:ph type="dt" sz="half" idx="10"/>
          </p:nvPr>
        </p:nvSpPr>
        <p:spPr/>
        <p:txBody>
          <a:bodyPr/>
          <a:lstStyle/>
          <a:p>
            <a:fld id="{1FEFAB82-4D19-4318-9416-B30A9028B204}" type="datetime3">
              <a:rPr lang="en-US" smtClean="0"/>
              <a:t>2 November 2020</a:t>
            </a:fld>
            <a:endParaRPr lang="en-US"/>
          </a:p>
        </p:txBody>
      </p:sp>
      <p:sp>
        <p:nvSpPr>
          <p:cNvPr id="4" name="Footer Placeholder 3">
            <a:extLst>
              <a:ext uri="{FF2B5EF4-FFF2-40B4-BE49-F238E27FC236}">
                <a16:creationId xmlns:a16="http://schemas.microsoft.com/office/drawing/2014/main" id="{5C8FAFF5-1A8E-47AC-AA75-0298062DE98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84A9C6F-E290-4CAC-84F0-AE7CB05C31C3}"/>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5197110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76C9CA1-2206-4D7C-9F5B-CF5DE2007173}"/>
              </a:ext>
            </a:extLst>
          </p:cNvPr>
          <p:cNvSpPr>
            <a:spLocks noGrp="1"/>
          </p:cNvSpPr>
          <p:nvPr>
            <p:ph type="dt" sz="half" idx="10"/>
          </p:nvPr>
        </p:nvSpPr>
        <p:spPr/>
        <p:txBody>
          <a:bodyPr/>
          <a:lstStyle/>
          <a:p>
            <a:fld id="{285CEB09-67DE-4AC4-8F82-A9E2C7346857}" type="datetime3">
              <a:rPr lang="en-US" smtClean="0"/>
              <a:t>2 November 2020</a:t>
            </a:fld>
            <a:endParaRPr lang="en-US"/>
          </a:p>
        </p:txBody>
      </p:sp>
      <p:sp>
        <p:nvSpPr>
          <p:cNvPr id="3" name="Footer Placeholder 2">
            <a:extLst>
              <a:ext uri="{FF2B5EF4-FFF2-40B4-BE49-F238E27FC236}">
                <a16:creationId xmlns:a16="http://schemas.microsoft.com/office/drawing/2014/main" id="{C2149297-0B1C-4FD7-8F9F-96B7CEEACFF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C745379-5467-4F83-9BD1-EAD174612F54}"/>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22787416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0493B6-58EF-4180-946B-7037CEAD89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3B62CD4-177E-4A98-AC6C-8CF24AEAFC7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0017428-D72F-4322-B37C-55735F18C2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9483F8E-EC06-4A66-A8C3-B040637541C5}"/>
              </a:ext>
            </a:extLst>
          </p:cNvPr>
          <p:cNvSpPr>
            <a:spLocks noGrp="1"/>
          </p:cNvSpPr>
          <p:nvPr>
            <p:ph type="dt" sz="half" idx="10"/>
          </p:nvPr>
        </p:nvSpPr>
        <p:spPr/>
        <p:txBody>
          <a:bodyPr/>
          <a:lstStyle/>
          <a:p>
            <a:fld id="{78F72935-E33C-46C3-B289-962BF46A36D4}" type="datetime3">
              <a:rPr lang="en-US" smtClean="0"/>
              <a:t>2 November 2020</a:t>
            </a:fld>
            <a:endParaRPr lang="en-US"/>
          </a:p>
        </p:txBody>
      </p:sp>
      <p:sp>
        <p:nvSpPr>
          <p:cNvPr id="6" name="Footer Placeholder 5">
            <a:extLst>
              <a:ext uri="{FF2B5EF4-FFF2-40B4-BE49-F238E27FC236}">
                <a16:creationId xmlns:a16="http://schemas.microsoft.com/office/drawing/2014/main" id="{007F416E-E946-489D-A444-253E37CCAEF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0BD18C1-8457-4348-ABE5-FB2E235DA888}"/>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1527520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4B81F8-0E58-48D6-8BC1-8F89D08FFD7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8C2B21C-C1D1-4D5F-9765-6C691BDFAE3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69F01DE-4FFD-4524-845D-A2F9C015420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5395215-3CDC-4608-BE45-8BDA626BC572}"/>
              </a:ext>
            </a:extLst>
          </p:cNvPr>
          <p:cNvSpPr>
            <a:spLocks noGrp="1"/>
          </p:cNvSpPr>
          <p:nvPr>
            <p:ph type="dt" sz="half" idx="10"/>
          </p:nvPr>
        </p:nvSpPr>
        <p:spPr/>
        <p:txBody>
          <a:bodyPr/>
          <a:lstStyle/>
          <a:p>
            <a:fld id="{DA7F73E5-582A-4E6D-9C75-775D62104A61}" type="datetime3">
              <a:rPr lang="en-US" smtClean="0"/>
              <a:t>2 November 2020</a:t>
            </a:fld>
            <a:endParaRPr lang="en-US"/>
          </a:p>
        </p:txBody>
      </p:sp>
      <p:sp>
        <p:nvSpPr>
          <p:cNvPr id="6" name="Footer Placeholder 5">
            <a:extLst>
              <a:ext uri="{FF2B5EF4-FFF2-40B4-BE49-F238E27FC236}">
                <a16:creationId xmlns:a16="http://schemas.microsoft.com/office/drawing/2014/main" id="{B3F12398-BF67-46AA-A3C9-FDC363BB032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6AD748A-4E4A-48D7-B7D8-77B9BBA4C4A5}"/>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4273274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10DD77B-566F-448A-9CAD-E164B7BEE73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0D83DE5-5AD1-42FA-94DC-665554C0189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B85C32-7B69-4DA5-88E8-C04252DD12A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958ADE-BA35-494E-BE53-3C61C716429B}" type="datetime3">
              <a:rPr lang="en-US" smtClean="0"/>
              <a:t>2 November 2020</a:t>
            </a:fld>
            <a:endParaRPr lang="en-US"/>
          </a:p>
        </p:txBody>
      </p:sp>
      <p:sp>
        <p:nvSpPr>
          <p:cNvPr id="5" name="Footer Placeholder 4">
            <a:extLst>
              <a:ext uri="{FF2B5EF4-FFF2-40B4-BE49-F238E27FC236}">
                <a16:creationId xmlns:a16="http://schemas.microsoft.com/office/drawing/2014/main" id="{66E2A2D0-8FE2-4491-B917-DEF4DA1ACE0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A2A525B-CEDB-4ACB-8BB8-53AE2922248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CACBD7-AED4-4E2D-B1A1-CD42AAD87EA1}" type="slidenum">
              <a:rPr lang="en-US" smtClean="0"/>
              <a:t>‹#›</a:t>
            </a:fld>
            <a:endParaRPr lang="en-US"/>
          </a:p>
        </p:txBody>
      </p:sp>
    </p:spTree>
    <p:extLst>
      <p:ext uri="{BB962C8B-B14F-4D97-AF65-F5344CB8AC3E}">
        <p14:creationId xmlns:p14="http://schemas.microsoft.com/office/powerpoint/2010/main" val="24143978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s://www.who.int/docs/default-source/coronaviruse/covid-19-sprp-unct-guidelines.pdf?sfvrsn=81ff43d8_4"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jpg"/></Relationships>
</file>

<file path=ppt/slides/_rels/slide3.xml.rels><?xml version="1.0" encoding="UTF-8" standalone="yes"?>
<Relationships xmlns="http://schemas.openxmlformats.org/package/2006/relationships"><Relationship Id="rId3" Type="http://schemas.openxmlformats.org/officeDocument/2006/relationships/hyperlink" Target="https://www.who.int/emergencies/diseases/novel-coronavirus-2019/situation-reports"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6.jp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8" Type="http://schemas.openxmlformats.org/officeDocument/2006/relationships/hyperlink" Target="mailto:rashforda@who.int" TargetMode="External"/><Relationship Id="rId13" Type="http://schemas.openxmlformats.org/officeDocument/2006/relationships/hyperlink" Target="https://www.who.int/health-topics/coronavirus" TargetMode="External"/><Relationship Id="rId3" Type="http://schemas.openxmlformats.org/officeDocument/2006/relationships/hyperlink" Target="https://www.who.int/emergencies/diseases/novel-coronavirus-2019" TargetMode="External"/><Relationship Id="rId7" Type="http://schemas.openxmlformats.org/officeDocument/2006/relationships/hyperlink" Target="mailto:schmidtt@who.int" TargetMode="External"/><Relationship Id="rId12" Type="http://schemas.openxmlformats.org/officeDocument/2006/relationships/hyperlink" Target="mailto:eshofoniea@who.int" TargetMode="External"/><Relationship Id="rId2" Type="http://schemas.openxmlformats.org/officeDocument/2006/relationships/notesSlide" Target="../notesSlides/notesSlide11.xml"/><Relationship Id="rId16" Type="http://schemas.openxmlformats.org/officeDocument/2006/relationships/image" Target="../media/image34.png"/><Relationship Id="rId1" Type="http://schemas.openxmlformats.org/officeDocument/2006/relationships/slideLayout" Target="../slideLayouts/slideLayout2.xml"/><Relationship Id="rId6" Type="http://schemas.openxmlformats.org/officeDocument/2006/relationships/hyperlink" Target="mailto:samhourid@who.int" TargetMode="External"/><Relationship Id="rId11" Type="http://schemas.openxmlformats.org/officeDocument/2006/relationships/hyperlink" Target="mailto:htikem@who.int" TargetMode="External"/><Relationship Id="rId5" Type="http://schemas.openxmlformats.org/officeDocument/2006/relationships/hyperlink" Target="mailto:stephenm@who.int" TargetMode="External"/><Relationship Id="rId15" Type="http://schemas.openxmlformats.org/officeDocument/2006/relationships/hyperlink" Target="https://www.who.int/ihr/procedures/simulation-exercise/en/" TargetMode="External"/><Relationship Id="rId10" Type="http://schemas.openxmlformats.org/officeDocument/2006/relationships/hyperlink" Target="mailto:hkatom@who.int" TargetMode="External"/><Relationship Id="rId4" Type="http://schemas.openxmlformats.org/officeDocument/2006/relationships/image" Target="../media/image32.png"/><Relationship Id="rId9" Type="http://schemas.openxmlformats.org/officeDocument/2006/relationships/hyperlink" Target="mailto:andragro@paho.org" TargetMode="External"/><Relationship Id="rId14" Type="http://schemas.openxmlformats.org/officeDocument/2006/relationships/image" Target="../media/image33.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C632DC68-F97A-CB45-BE95-B84D1CDD1820}"/>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5496" y="0"/>
            <a:ext cx="12187410" cy="6858000"/>
          </a:xfrm>
          <a:prstGeom prst="rect">
            <a:avLst/>
          </a:prstGeom>
        </p:spPr>
      </p:pic>
      <p:sp>
        <p:nvSpPr>
          <p:cNvPr id="5" name="Title 1">
            <a:extLst>
              <a:ext uri="{FF2B5EF4-FFF2-40B4-BE49-F238E27FC236}">
                <a16:creationId xmlns:a16="http://schemas.microsoft.com/office/drawing/2014/main" id="{4A31D9F2-2B61-4C65-9448-4FDEE9FB5005}"/>
              </a:ext>
            </a:extLst>
          </p:cNvPr>
          <p:cNvSpPr>
            <a:spLocks noGrp="1"/>
          </p:cNvSpPr>
          <p:nvPr>
            <p:ph type="ctrTitle"/>
          </p:nvPr>
        </p:nvSpPr>
        <p:spPr>
          <a:xfrm>
            <a:off x="174230" y="1865376"/>
            <a:ext cx="6096000" cy="2186798"/>
          </a:xfrm>
        </p:spPr>
        <p:txBody>
          <a:bodyPr>
            <a:noAutofit/>
          </a:bodyPr>
          <a:lstStyle/>
          <a:p>
            <a:pPr algn="l"/>
            <a:r>
              <a:rPr lang="en-US" sz="4400" b="1">
                <a:solidFill>
                  <a:schemeClr val="bg1"/>
                </a:solidFill>
                <a:latin typeface="Arial" panose="020B0604020202020204" pitchFamily="34" charset="0"/>
                <a:cs typeface="Arial" panose="020B0604020202020204" pitchFamily="34" charset="0"/>
              </a:rPr>
              <a:t>NOVEL</a:t>
            </a:r>
            <a:br>
              <a:rPr lang="en-US" sz="4400" b="1">
                <a:solidFill>
                  <a:schemeClr val="bg1"/>
                </a:solidFill>
                <a:latin typeface="Arial" panose="020B0604020202020204" pitchFamily="34" charset="0"/>
                <a:cs typeface="Arial" panose="020B0604020202020204" pitchFamily="34" charset="0"/>
              </a:rPr>
            </a:br>
            <a:r>
              <a:rPr lang="en-US" sz="4400" b="1">
                <a:solidFill>
                  <a:schemeClr val="bg1"/>
                </a:solidFill>
                <a:latin typeface="Arial" panose="020B0604020202020204" pitchFamily="34" charset="0"/>
                <a:cs typeface="Arial" panose="020B0604020202020204" pitchFamily="34" charset="0"/>
              </a:rPr>
              <a:t>CORONAVIRUS </a:t>
            </a:r>
            <a:br>
              <a:rPr lang="en-US" sz="4400" b="1">
                <a:solidFill>
                  <a:schemeClr val="bg1"/>
                </a:solidFill>
                <a:latin typeface="Arial" panose="020B0604020202020204" pitchFamily="34" charset="0"/>
                <a:cs typeface="Arial" panose="020B0604020202020204" pitchFamily="34" charset="0"/>
              </a:rPr>
            </a:br>
            <a:r>
              <a:rPr lang="en-US" sz="4400" b="1">
                <a:solidFill>
                  <a:schemeClr val="bg1"/>
                </a:solidFill>
                <a:latin typeface="Arial" panose="020B0604020202020204" pitchFamily="34" charset="0"/>
                <a:cs typeface="Arial" panose="020B0604020202020204" pitchFamily="34" charset="0"/>
              </a:rPr>
              <a:t>(COVID-19)</a:t>
            </a:r>
            <a:endParaRPr lang="en-US" sz="4400">
              <a:solidFill>
                <a:schemeClr val="bg1"/>
              </a:solidFill>
              <a:latin typeface="Arial" panose="020B0604020202020204" pitchFamily="34" charset="0"/>
              <a:cs typeface="Arial" panose="020B0604020202020204" pitchFamily="34" charset="0"/>
            </a:endParaRPr>
          </a:p>
        </p:txBody>
      </p:sp>
      <p:sp>
        <p:nvSpPr>
          <p:cNvPr id="6" name="Subtitle 2">
            <a:extLst>
              <a:ext uri="{FF2B5EF4-FFF2-40B4-BE49-F238E27FC236}">
                <a16:creationId xmlns:a16="http://schemas.microsoft.com/office/drawing/2014/main" id="{7CDBE3B2-F9E5-4D1D-88B4-8E95F442DF66}"/>
              </a:ext>
            </a:extLst>
          </p:cNvPr>
          <p:cNvSpPr>
            <a:spLocks noGrp="1"/>
          </p:cNvSpPr>
          <p:nvPr>
            <p:ph type="subTitle" idx="1"/>
          </p:nvPr>
        </p:nvSpPr>
        <p:spPr>
          <a:xfrm>
            <a:off x="4190243" y="4756628"/>
            <a:ext cx="4306277" cy="1065066"/>
          </a:xfrm>
        </p:spPr>
        <p:txBody>
          <a:bodyPr/>
          <a:lstStyle/>
          <a:p>
            <a:r>
              <a:rPr lang="en-US" sz="3600" b="1">
                <a:solidFill>
                  <a:srgbClr val="0092CB"/>
                </a:solidFill>
              </a:rPr>
              <a:t>COUNTRY NAME</a:t>
            </a:r>
            <a:endParaRPr lang="en-US" sz="3600">
              <a:solidFill>
                <a:srgbClr val="0092CB"/>
              </a:solidFill>
            </a:endParaRPr>
          </a:p>
          <a:p>
            <a:r>
              <a:rPr lang="en-US" sz="2000" b="1">
                <a:solidFill>
                  <a:srgbClr val="0092CB"/>
                </a:solidFill>
              </a:rPr>
              <a:t>Date and location</a:t>
            </a:r>
            <a:endParaRPr lang="en-US" sz="2000">
              <a:solidFill>
                <a:srgbClr val="0092CB"/>
              </a:solidFill>
            </a:endParaRPr>
          </a:p>
        </p:txBody>
      </p:sp>
      <p:sp>
        <p:nvSpPr>
          <p:cNvPr id="7" name="Rectangle 6">
            <a:extLst>
              <a:ext uri="{FF2B5EF4-FFF2-40B4-BE49-F238E27FC236}">
                <a16:creationId xmlns:a16="http://schemas.microsoft.com/office/drawing/2014/main" id="{8062DF02-DEA5-49F3-A3BE-DD71F23B12A7}"/>
              </a:ext>
            </a:extLst>
          </p:cNvPr>
          <p:cNvSpPr/>
          <p:nvPr/>
        </p:nvSpPr>
        <p:spPr>
          <a:xfrm>
            <a:off x="7712945" y="2705865"/>
            <a:ext cx="4306277" cy="1938992"/>
          </a:xfrm>
          <a:prstGeom prst="rect">
            <a:avLst/>
          </a:prstGeom>
        </p:spPr>
        <p:txBody>
          <a:bodyPr wrap="square">
            <a:spAutoFit/>
          </a:bodyPr>
          <a:lstStyle/>
          <a:p>
            <a:pPr algn="r"/>
            <a:br>
              <a:rPr lang="en-US" sz="2400" b="1">
                <a:solidFill>
                  <a:schemeClr val="accent2"/>
                </a:solidFill>
                <a:latin typeface="Arial" panose="020B0604020202020204" pitchFamily="34" charset="0"/>
                <a:cs typeface="Arial" panose="020B0604020202020204" pitchFamily="34" charset="0"/>
              </a:rPr>
            </a:br>
            <a:r>
              <a:rPr lang="en-US" sz="2400" b="1">
                <a:solidFill>
                  <a:schemeClr val="accent2"/>
                </a:solidFill>
                <a:latin typeface="Arial" panose="020B0604020202020204" pitchFamily="34" charset="0"/>
                <a:cs typeface="Arial" panose="020B0604020202020204" pitchFamily="34" charset="0"/>
              </a:rPr>
              <a:t>HEALTH</a:t>
            </a:r>
          </a:p>
          <a:p>
            <a:pPr algn="r"/>
            <a:r>
              <a:rPr lang="en-US" sz="2400" b="1">
                <a:solidFill>
                  <a:schemeClr val="accent2"/>
                </a:solidFill>
                <a:latin typeface="Arial" panose="020B0604020202020204" pitchFamily="34" charset="0"/>
                <a:cs typeface="Arial" panose="020B0604020202020204" pitchFamily="34" charset="0"/>
              </a:rPr>
              <a:t>EMERGENCY</a:t>
            </a:r>
          </a:p>
          <a:p>
            <a:pPr algn="r"/>
            <a:r>
              <a:rPr lang="en-US" sz="2400" b="1">
                <a:solidFill>
                  <a:schemeClr val="accent2"/>
                </a:solidFill>
                <a:latin typeface="Arial" panose="020B0604020202020204" pitchFamily="34" charset="0"/>
                <a:cs typeface="Arial" panose="020B0604020202020204" pitchFamily="34" charset="0"/>
              </a:rPr>
              <a:t>PREPAREDNESS</a:t>
            </a:r>
            <a:br>
              <a:rPr lang="en-US" sz="2400" b="1">
                <a:solidFill>
                  <a:schemeClr val="accent2"/>
                </a:solidFill>
                <a:latin typeface="Arial" panose="020B0604020202020204" pitchFamily="34" charset="0"/>
                <a:cs typeface="Arial" panose="020B0604020202020204" pitchFamily="34" charset="0"/>
              </a:rPr>
            </a:br>
            <a:r>
              <a:rPr lang="en-US" sz="2400" b="1">
                <a:solidFill>
                  <a:schemeClr val="accent2"/>
                </a:solidFill>
                <a:latin typeface="Arial" panose="020B0604020202020204" pitchFamily="34" charset="0"/>
                <a:cs typeface="Arial" panose="020B0604020202020204" pitchFamily="34" charset="0"/>
              </a:rPr>
              <a:t>SIMULATION EXERCISE</a:t>
            </a:r>
            <a:endParaRPr lang="en-US" sz="2400">
              <a:solidFill>
                <a:schemeClr val="accent2"/>
              </a:solidFill>
            </a:endParaRPr>
          </a:p>
        </p:txBody>
      </p:sp>
      <p:pic>
        <p:nvPicPr>
          <p:cNvPr id="8" name="Picture 7" descr="A close up of a logo&#10;&#10;Description automatically generated">
            <a:extLst>
              <a:ext uri="{FF2B5EF4-FFF2-40B4-BE49-F238E27FC236}">
                <a16:creationId xmlns:a16="http://schemas.microsoft.com/office/drawing/2014/main" id="{D47B402B-BD57-4472-BF3B-B56FBA6AF439}"/>
              </a:ext>
            </a:extLst>
          </p:cNvPr>
          <p:cNvPicPr/>
          <p:nvPr/>
        </p:nvPicPr>
        <p:blipFill rotWithShape="1">
          <a:blip r:embed="rId3" cstate="email">
            <a:extLst>
              <a:ext uri="{28A0092B-C50C-407E-A947-70E740481C1C}">
                <a14:useLocalDpi xmlns:a14="http://schemas.microsoft.com/office/drawing/2010/main"/>
              </a:ext>
            </a:extLst>
          </a:blip>
          <a:srcRect l="9503" t="16901" r="10285" b="19115"/>
          <a:stretch/>
        </p:blipFill>
        <p:spPr bwMode="auto">
          <a:xfrm>
            <a:off x="133370" y="6317181"/>
            <a:ext cx="1290701" cy="411425"/>
          </a:xfrm>
          <a:prstGeom prst="rect">
            <a:avLst/>
          </a:prstGeom>
          <a:ln>
            <a:noFill/>
          </a:ln>
          <a:extLst>
            <a:ext uri="{53640926-AAD7-44D8-BBD7-CCE9431645EC}">
              <a14:shadowObscured xmlns:a14="http://schemas.microsoft.com/office/drawing/2010/main"/>
            </a:ext>
          </a:extLst>
        </p:spPr>
      </p:pic>
      <p:pic>
        <p:nvPicPr>
          <p:cNvPr id="9" name="Picture 8">
            <a:extLst>
              <a:ext uri="{FF2B5EF4-FFF2-40B4-BE49-F238E27FC236}">
                <a16:creationId xmlns:a16="http://schemas.microsoft.com/office/drawing/2014/main" id="{ABA7E4D0-D402-4FA8-9F2E-21155B264FF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919683" y="6329160"/>
            <a:ext cx="1266447" cy="387468"/>
          </a:xfrm>
          <a:prstGeom prst="rect">
            <a:avLst/>
          </a:prstGeom>
        </p:spPr>
      </p:pic>
      <p:pic>
        <p:nvPicPr>
          <p:cNvPr id="11" name="Picture 10">
            <a:extLst>
              <a:ext uri="{FF2B5EF4-FFF2-40B4-BE49-F238E27FC236}">
                <a16:creationId xmlns:a16="http://schemas.microsoft.com/office/drawing/2014/main" id="{36AF0388-E07F-4509-9418-2BF27CB8EE5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467114" y="6099893"/>
            <a:ext cx="1606232" cy="694361"/>
          </a:xfrm>
          <a:prstGeom prst="rect">
            <a:avLst/>
          </a:prstGeom>
        </p:spPr>
      </p:pic>
    </p:spTree>
    <p:extLst>
      <p:ext uri="{BB962C8B-B14F-4D97-AF65-F5344CB8AC3E}">
        <p14:creationId xmlns:p14="http://schemas.microsoft.com/office/powerpoint/2010/main" val="34843337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p:txBody>
          <a:bodyPr>
            <a:normAutofit fontScale="90000"/>
          </a:bodyPr>
          <a:lstStyle/>
          <a:p>
            <a:r>
              <a:rPr lang="en-US"/>
              <a:t>Rules of the TTX</a:t>
            </a:r>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p:txBody>
          <a:bodyPr/>
          <a:lstStyle/>
          <a:p>
            <a:fld id="{7EA682B2-33C9-4D4F-9A18-C7D5F7FE2751}" type="datetime3">
              <a:rPr lang="en-US" smtClean="0"/>
              <a:t>2 November 2020</a:t>
            </a:fld>
            <a:endParaRPr lang="en-US"/>
          </a:p>
        </p:txBody>
      </p:sp>
      <p:sp>
        <p:nvSpPr>
          <p:cNvPr id="9" name="Freeform: Shape 8">
            <a:extLst>
              <a:ext uri="{FF2B5EF4-FFF2-40B4-BE49-F238E27FC236}">
                <a16:creationId xmlns:a16="http://schemas.microsoft.com/office/drawing/2014/main" id="{8ACAFB73-DFEB-4ED8-A5B3-D287B5B9E082}"/>
              </a:ext>
            </a:extLst>
          </p:cNvPr>
          <p:cNvSpPr/>
          <p:nvPr/>
        </p:nvSpPr>
        <p:spPr>
          <a:xfrm>
            <a:off x="0" y="649224"/>
            <a:ext cx="9171432" cy="5952292"/>
          </a:xfrm>
          <a:custGeom>
            <a:avLst/>
            <a:gdLst>
              <a:gd name="connsiteX0" fmla="*/ 0 w 9171432"/>
              <a:gd name="connsiteY0" fmla="*/ 1 h 6028424"/>
              <a:gd name="connsiteX1" fmla="*/ 2267712 w 9171432"/>
              <a:gd name="connsiteY1" fmla="*/ 1 h 6028424"/>
              <a:gd name="connsiteX2" fmla="*/ 2267712 w 9171432"/>
              <a:gd name="connsiteY2" fmla="*/ 6028424 h 6028424"/>
              <a:gd name="connsiteX3" fmla="*/ 0 w 9171432"/>
              <a:gd name="connsiteY3" fmla="*/ 6028424 h 6028424"/>
              <a:gd name="connsiteX4" fmla="*/ 2276856 w 9171432"/>
              <a:gd name="connsiteY4" fmla="*/ 0 h 6028424"/>
              <a:gd name="connsiteX5" fmla="*/ 9171432 w 9171432"/>
              <a:gd name="connsiteY5" fmla="*/ 6028424 h 6028424"/>
              <a:gd name="connsiteX6" fmla="*/ 2276856 w 9171432"/>
              <a:gd name="connsiteY6" fmla="*/ 6028424 h 6028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71432" h="6028424">
                <a:moveTo>
                  <a:pt x="0" y="1"/>
                </a:moveTo>
                <a:lnTo>
                  <a:pt x="2267712" y="1"/>
                </a:lnTo>
                <a:lnTo>
                  <a:pt x="2267712" y="6028424"/>
                </a:lnTo>
                <a:lnTo>
                  <a:pt x="0" y="6028424"/>
                </a:lnTo>
                <a:close/>
                <a:moveTo>
                  <a:pt x="2276856" y="0"/>
                </a:moveTo>
                <a:lnTo>
                  <a:pt x="9171432" y="6028424"/>
                </a:lnTo>
                <a:lnTo>
                  <a:pt x="2276856" y="60284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73097" y="1380744"/>
            <a:ext cx="4565524" cy="2048256"/>
          </a:xfrm>
        </p:spPr>
        <p:txBody>
          <a:bodyPr>
            <a:noAutofit/>
          </a:bodyPr>
          <a:lstStyle/>
          <a:p>
            <a:pPr marL="447675" indent="-355600">
              <a:lnSpc>
                <a:spcPct val="100000"/>
              </a:lnSpc>
              <a:spcBef>
                <a:spcPts val="700"/>
              </a:spcBef>
              <a:buClr>
                <a:schemeClr val="accent1"/>
              </a:buClr>
              <a:buSzPct val="150000"/>
              <a:tabLst>
                <a:tab pos="447675" algn="l"/>
              </a:tabLst>
            </a:pPr>
            <a:r>
              <a:rPr lang="en-US">
                <a:latin typeface="+mj-lt"/>
                <a:cs typeface="Calibri" panose="020F0502020204030204" pitchFamily="34" charset="0"/>
              </a:rPr>
              <a:t>Not an individual test</a:t>
            </a:r>
          </a:p>
          <a:p>
            <a:pPr marL="447675" indent="-355600">
              <a:lnSpc>
                <a:spcPct val="100000"/>
              </a:lnSpc>
              <a:spcBef>
                <a:spcPts val="700"/>
              </a:spcBef>
              <a:buClr>
                <a:schemeClr val="accent1"/>
              </a:buClr>
              <a:buSzPct val="150000"/>
              <a:tabLst>
                <a:tab pos="447675" algn="l"/>
              </a:tabLst>
            </a:pPr>
            <a:endParaRPr lang="en-US" sz="1400">
              <a:latin typeface="+mj-lt"/>
              <a:cs typeface="Calibri" panose="020F0502020204030204" pitchFamily="34" charset="0"/>
            </a:endParaRPr>
          </a:p>
          <a:p>
            <a:pPr marL="447675" indent="-355600">
              <a:lnSpc>
                <a:spcPct val="100000"/>
              </a:lnSpc>
              <a:spcBef>
                <a:spcPts val="700"/>
              </a:spcBef>
              <a:buClr>
                <a:schemeClr val="accent1"/>
              </a:buClr>
              <a:buSzPct val="150000"/>
              <a:tabLst>
                <a:tab pos="447675" algn="l"/>
              </a:tabLst>
            </a:pPr>
            <a:r>
              <a:rPr lang="en-US">
                <a:latin typeface="+mj-lt"/>
                <a:cs typeface="Calibri" panose="020F0502020204030204" pitchFamily="34" charset="0"/>
              </a:rPr>
              <a:t>Respect the views of others</a:t>
            </a:r>
          </a:p>
          <a:p>
            <a:pPr marL="447675" lvl="0" indent="-355600">
              <a:lnSpc>
                <a:spcPct val="100000"/>
              </a:lnSpc>
              <a:spcBef>
                <a:spcPts val="700"/>
              </a:spcBef>
              <a:buClr>
                <a:schemeClr val="tx1"/>
              </a:buClr>
              <a:buSzPct val="100000"/>
              <a:buNone/>
              <a:tabLst>
                <a:tab pos="447675" algn="l"/>
              </a:tabLst>
            </a:pPr>
            <a:endParaRPr lang="en-US" sz="2600">
              <a:latin typeface="+mj-lt"/>
              <a:cs typeface="Calibri" panose="020F0502020204030204" pitchFamily="34" charset="0"/>
            </a:endParaRPr>
          </a:p>
        </p:txBody>
      </p:sp>
      <p:sp>
        <p:nvSpPr>
          <p:cNvPr id="10" name="Rectangle 9">
            <a:extLst>
              <a:ext uri="{FF2B5EF4-FFF2-40B4-BE49-F238E27FC236}">
                <a16:creationId xmlns:a16="http://schemas.microsoft.com/office/drawing/2014/main" id="{47F064E8-C042-42BB-AF4E-6DF533F42EDF}"/>
              </a:ext>
            </a:extLst>
          </p:cNvPr>
          <p:cNvSpPr/>
          <p:nvPr/>
        </p:nvSpPr>
        <p:spPr>
          <a:xfrm>
            <a:off x="88772" y="2871284"/>
            <a:ext cx="5251324" cy="1782539"/>
          </a:xfrm>
          <a:prstGeom prst="rect">
            <a:avLst/>
          </a:prstGeom>
        </p:spPr>
        <p:txBody>
          <a:bodyPr wrap="square">
            <a:spAutoFit/>
          </a:bodyPr>
          <a:lstStyle/>
          <a:p>
            <a:pPr marL="549275" indent="-457200">
              <a:lnSpc>
                <a:spcPct val="100000"/>
              </a:lnSpc>
              <a:spcBef>
                <a:spcPts val="700"/>
              </a:spcBef>
              <a:buClr>
                <a:schemeClr val="accent1"/>
              </a:buClr>
              <a:buSzPct val="150000"/>
              <a:buFont typeface="Arial" panose="020B0604020202020204" pitchFamily="34" charset="0"/>
              <a:buChar char="•"/>
              <a:tabLst>
                <a:tab pos="447675" algn="l"/>
              </a:tabLst>
            </a:pPr>
            <a:endParaRPr lang="en-US" sz="1600">
              <a:cs typeface="Calibri" panose="020F0502020204030204" pitchFamily="34" charset="0"/>
            </a:endParaRPr>
          </a:p>
          <a:p>
            <a:pPr marL="447675" indent="-355600">
              <a:lnSpc>
                <a:spcPct val="100000"/>
              </a:lnSpc>
              <a:spcBef>
                <a:spcPts val="700"/>
              </a:spcBef>
              <a:buClr>
                <a:schemeClr val="accent1"/>
              </a:buClr>
              <a:buSzPct val="150000"/>
              <a:buFont typeface="Arial" panose="020B0604020202020204" pitchFamily="34" charset="0"/>
              <a:buChar char="•"/>
              <a:tabLst>
                <a:tab pos="895350" algn="l"/>
              </a:tabLst>
            </a:pPr>
            <a:r>
              <a:rPr lang="en-US" sz="2800">
                <a:cs typeface="Calibri" panose="020F0502020204030204" pitchFamily="34" charset="0"/>
              </a:rPr>
              <a:t>Respond as you would in real life and allow others to do likewise</a:t>
            </a:r>
          </a:p>
        </p:txBody>
      </p:sp>
      <p:sp>
        <p:nvSpPr>
          <p:cNvPr id="11" name="Rectangle 10">
            <a:extLst>
              <a:ext uri="{FF2B5EF4-FFF2-40B4-BE49-F238E27FC236}">
                <a16:creationId xmlns:a16="http://schemas.microsoft.com/office/drawing/2014/main" id="{419380E7-D614-49B3-BF88-86FB25F1FAB5}"/>
              </a:ext>
            </a:extLst>
          </p:cNvPr>
          <p:cNvSpPr/>
          <p:nvPr/>
        </p:nvSpPr>
        <p:spPr>
          <a:xfrm>
            <a:off x="73097" y="4717371"/>
            <a:ext cx="9993086" cy="1779974"/>
          </a:xfrm>
          <a:prstGeom prst="rect">
            <a:avLst/>
          </a:prstGeom>
        </p:spPr>
        <p:txBody>
          <a:bodyPr wrap="square">
            <a:spAutoFit/>
          </a:bodyPr>
          <a:lstStyle/>
          <a:p>
            <a:pPr marL="447675" indent="-355600">
              <a:lnSpc>
                <a:spcPct val="100000"/>
              </a:lnSpc>
              <a:spcBef>
                <a:spcPts val="700"/>
              </a:spcBef>
              <a:buClr>
                <a:schemeClr val="accent1"/>
              </a:buClr>
              <a:buSzPct val="150000"/>
              <a:buFont typeface="Arial" panose="020B0604020202020204" pitchFamily="34" charset="0"/>
              <a:buChar char="•"/>
              <a:tabLst>
                <a:tab pos="447675" algn="l"/>
              </a:tabLst>
            </a:pPr>
            <a:r>
              <a:rPr lang="en-US" sz="2800">
                <a:cs typeface="Calibri" panose="020F0502020204030204" pitchFamily="34" charset="0"/>
              </a:rPr>
              <a:t>Use your existing plans, guidelines and regulations to inform your responses</a:t>
            </a:r>
          </a:p>
          <a:p>
            <a:pPr marL="92075">
              <a:lnSpc>
                <a:spcPct val="100000"/>
              </a:lnSpc>
              <a:spcBef>
                <a:spcPts val="700"/>
              </a:spcBef>
              <a:buClr>
                <a:schemeClr val="accent1"/>
              </a:buClr>
              <a:buSzPct val="150000"/>
              <a:tabLst>
                <a:tab pos="447675" algn="l"/>
              </a:tabLst>
            </a:pPr>
            <a:r>
              <a:rPr lang="en-US" sz="1400">
                <a:cs typeface="Calibri" panose="020F0502020204030204" pitchFamily="34" charset="0"/>
              </a:rPr>
              <a:t> </a:t>
            </a:r>
          </a:p>
          <a:p>
            <a:pPr marL="447675" indent="-355600">
              <a:lnSpc>
                <a:spcPct val="100000"/>
              </a:lnSpc>
              <a:spcBef>
                <a:spcPts val="700"/>
              </a:spcBef>
              <a:buClr>
                <a:schemeClr val="accent1"/>
              </a:buClr>
              <a:buSzPct val="150000"/>
              <a:buFont typeface="Arial" panose="020B0604020202020204" pitchFamily="34" charset="0"/>
              <a:buChar char="•"/>
              <a:tabLst>
                <a:tab pos="447675" algn="l"/>
              </a:tabLst>
            </a:pPr>
            <a:r>
              <a:rPr lang="en-US" sz="2800">
                <a:cs typeface="Calibri" panose="020F0502020204030204" pitchFamily="34" charset="0"/>
              </a:rPr>
              <a:t>Focus on solutions</a:t>
            </a:r>
          </a:p>
        </p:txBody>
      </p:sp>
      <p:pic>
        <p:nvPicPr>
          <p:cNvPr id="6" name="Picture 5" descr="Two people standing in a room&#10;&#10;Description automatically generated">
            <a:extLst>
              <a:ext uri="{FF2B5EF4-FFF2-40B4-BE49-F238E27FC236}">
                <a16:creationId xmlns:a16="http://schemas.microsoft.com/office/drawing/2014/main" id="{3156FC2B-3736-CF4E-9B0D-48570D444ED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672038" y="721182"/>
            <a:ext cx="5765800" cy="3848100"/>
          </a:xfrm>
          <a:prstGeom prst="rect">
            <a:avLst/>
          </a:prstGeom>
        </p:spPr>
      </p:pic>
    </p:spTree>
    <p:extLst>
      <p:ext uri="{BB962C8B-B14F-4D97-AF65-F5344CB8AC3E}">
        <p14:creationId xmlns:p14="http://schemas.microsoft.com/office/powerpoint/2010/main" val="40117919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0B04F7-B0B1-4F91-B549-742A708937C4}"/>
              </a:ext>
            </a:extLst>
          </p:cNvPr>
          <p:cNvSpPr>
            <a:spLocks noGrp="1"/>
          </p:cNvSpPr>
          <p:nvPr>
            <p:ph type="title"/>
          </p:nvPr>
        </p:nvSpPr>
        <p:spPr/>
        <p:txBody>
          <a:bodyPr>
            <a:normAutofit fontScale="90000"/>
          </a:bodyPr>
          <a:lstStyle/>
          <a:p>
            <a:r>
              <a:rPr lang="en-US"/>
              <a:t>Table-Top Exercise: How to Play</a:t>
            </a:r>
          </a:p>
        </p:txBody>
      </p:sp>
      <p:sp>
        <p:nvSpPr>
          <p:cNvPr id="4" name="Date Placeholder 3">
            <a:extLst>
              <a:ext uri="{FF2B5EF4-FFF2-40B4-BE49-F238E27FC236}">
                <a16:creationId xmlns:a16="http://schemas.microsoft.com/office/drawing/2014/main" id="{E9D21762-1AC0-47DD-BF09-9B5B4DE1A823}"/>
              </a:ext>
            </a:extLst>
          </p:cNvPr>
          <p:cNvSpPr>
            <a:spLocks noGrp="1"/>
          </p:cNvSpPr>
          <p:nvPr>
            <p:ph type="dt" sz="half" idx="10"/>
          </p:nvPr>
        </p:nvSpPr>
        <p:spPr/>
        <p:txBody>
          <a:bodyPr/>
          <a:lstStyle/>
          <a:p>
            <a:fld id="{7EA682B2-33C9-4D4F-9A18-C7D5F7FE2751}" type="datetime3">
              <a:rPr lang="en-US" smtClean="0"/>
              <a:t>2 November 2020</a:t>
            </a:fld>
            <a:endParaRPr lang="en-US"/>
          </a:p>
        </p:txBody>
      </p:sp>
      <p:sp>
        <p:nvSpPr>
          <p:cNvPr id="182" name="Rectangle 181">
            <a:extLst>
              <a:ext uri="{FF2B5EF4-FFF2-40B4-BE49-F238E27FC236}">
                <a16:creationId xmlns:a16="http://schemas.microsoft.com/office/drawing/2014/main" id="{67744F97-E788-4F04-8EA4-6A6ED13C2739}"/>
              </a:ext>
            </a:extLst>
          </p:cNvPr>
          <p:cNvSpPr/>
          <p:nvPr/>
        </p:nvSpPr>
        <p:spPr>
          <a:xfrm>
            <a:off x="8480494" y="591381"/>
            <a:ext cx="3728243" cy="6049957"/>
          </a:xfrm>
          <a:prstGeom prst="rect">
            <a:avLst/>
          </a:prstGeom>
          <a:solidFill>
            <a:schemeClr val="tx2"/>
          </a:solidFill>
        </p:spPr>
        <p:txBody>
          <a:bodyPr wrap="square">
            <a:noAutofit/>
          </a:bodyPr>
          <a:lstStyle/>
          <a:p>
            <a:pPr algn="ctr"/>
            <a:endParaRPr lang="en-US" sz="2400">
              <a:solidFill>
                <a:schemeClr val="bg1"/>
              </a:solidFill>
            </a:endParaRPr>
          </a:p>
          <a:p>
            <a:pPr lvl="0" algn="ctr">
              <a:buClr>
                <a:srgbClr val="FFFFFF"/>
              </a:buClr>
              <a:buSzPts val="2400"/>
            </a:pPr>
            <a:r>
              <a:rPr lang="en-US" sz="2400">
                <a:solidFill>
                  <a:srgbClr val="FFFFFF"/>
                </a:solidFill>
                <a:ea typeface="Arial"/>
                <a:cs typeface="Arial"/>
                <a:sym typeface="Arial"/>
              </a:rPr>
              <a:t>This is a closed exercise, designed just for you.</a:t>
            </a:r>
          </a:p>
          <a:p>
            <a:pPr lvl="0" algn="ctr">
              <a:buClr>
                <a:srgbClr val="FFFFFF"/>
              </a:buClr>
              <a:buSzPts val="2400"/>
            </a:pPr>
            <a:endParaRPr lang="en-US" sz="2400">
              <a:solidFill>
                <a:srgbClr val="FFFFFF"/>
              </a:solidFill>
            </a:endParaRPr>
          </a:p>
          <a:p>
            <a:pPr lvl="0" algn="ctr">
              <a:buClr>
                <a:srgbClr val="FFFFFF"/>
              </a:buClr>
              <a:buSzPts val="2400"/>
            </a:pPr>
            <a:r>
              <a:rPr lang="en-US" sz="2400">
                <a:solidFill>
                  <a:srgbClr val="FFFFFF"/>
                </a:solidFill>
                <a:ea typeface="Arial"/>
                <a:cs typeface="Arial"/>
                <a:sym typeface="Arial"/>
              </a:rPr>
              <a:t>You may decide to omit a slide or add one</a:t>
            </a:r>
            <a:endParaRPr lang="en-US" sz="1400">
              <a:solidFill>
                <a:srgbClr val="000000"/>
              </a:solidFill>
              <a:ea typeface="Arial"/>
              <a:cs typeface="Arial"/>
              <a:sym typeface="Arial"/>
            </a:endParaRPr>
          </a:p>
          <a:p>
            <a:pPr lvl="0" algn="ctr">
              <a:buClr>
                <a:srgbClr val="000000"/>
              </a:buClr>
              <a:buSzPts val="2400"/>
            </a:pPr>
            <a:endParaRPr lang="en-US" sz="2400">
              <a:solidFill>
                <a:srgbClr val="FFFFFF"/>
              </a:solidFill>
              <a:ea typeface="Arial"/>
              <a:cs typeface="Arial"/>
              <a:sym typeface="Arial"/>
            </a:endParaRPr>
          </a:p>
          <a:p>
            <a:pPr lvl="0" algn="ctr">
              <a:buClr>
                <a:srgbClr val="FFFFFF"/>
              </a:buClr>
              <a:buSzPts val="2400"/>
            </a:pPr>
            <a:r>
              <a:rPr lang="en-US" sz="2400">
                <a:solidFill>
                  <a:srgbClr val="FFFFFF"/>
                </a:solidFill>
                <a:ea typeface="Arial"/>
                <a:cs typeface="Arial"/>
                <a:sym typeface="Arial"/>
              </a:rPr>
              <a:t>This will help guide you through a series of discussions focused on an imported case of</a:t>
            </a:r>
            <a:endParaRPr lang="en-US" sz="1400">
              <a:solidFill>
                <a:srgbClr val="000000"/>
              </a:solidFill>
              <a:ea typeface="Arial"/>
              <a:cs typeface="Arial"/>
              <a:sym typeface="Arial"/>
            </a:endParaRPr>
          </a:p>
          <a:p>
            <a:pPr lvl="0" algn="ctr">
              <a:buClr>
                <a:srgbClr val="FFFFFF"/>
              </a:buClr>
              <a:buSzPts val="2400"/>
            </a:pPr>
            <a:r>
              <a:rPr lang="en-US" sz="2400">
                <a:solidFill>
                  <a:schemeClr val="bg1"/>
                </a:solidFill>
              </a:rPr>
              <a:t>COVID-2019</a:t>
            </a:r>
            <a:endParaRPr lang="en-US" sz="2400">
              <a:solidFill>
                <a:schemeClr val="bg1"/>
              </a:solidFill>
              <a:sym typeface="Arial"/>
            </a:endParaRPr>
          </a:p>
          <a:p>
            <a:pPr lvl="0" algn="ctr">
              <a:buClr>
                <a:srgbClr val="FFFFFF"/>
              </a:buClr>
              <a:buSzPts val="3600"/>
            </a:pPr>
            <a:r>
              <a:rPr lang="en-US" sz="3600" b="1">
                <a:solidFill>
                  <a:srgbClr val="FFFFFF"/>
                </a:solidFill>
                <a:ea typeface="Arial"/>
                <a:cs typeface="Arial"/>
                <a:sym typeface="Arial"/>
              </a:rPr>
              <a:t>We are all</a:t>
            </a:r>
            <a:endParaRPr lang="en-US" sz="1400">
              <a:solidFill>
                <a:srgbClr val="000000"/>
              </a:solidFill>
              <a:ea typeface="Arial"/>
              <a:cs typeface="Arial"/>
              <a:sym typeface="Arial"/>
            </a:endParaRPr>
          </a:p>
          <a:p>
            <a:pPr lvl="0" algn="ctr">
              <a:buClr>
                <a:srgbClr val="FFFFFF"/>
              </a:buClr>
              <a:buSzPts val="3600"/>
            </a:pPr>
            <a:r>
              <a:rPr lang="en-US" sz="3600" b="1">
                <a:solidFill>
                  <a:srgbClr val="FFFFFF"/>
                </a:solidFill>
                <a:ea typeface="Arial"/>
                <a:cs typeface="Arial"/>
                <a:sym typeface="Arial"/>
              </a:rPr>
              <a:t>here to learn</a:t>
            </a:r>
            <a:endParaRPr lang="en-US" sz="2400"/>
          </a:p>
        </p:txBody>
      </p:sp>
      <p:pic>
        <p:nvPicPr>
          <p:cNvPr id="7" name="Picture 6" descr="Diagram&#10;&#10;Description automatically generated">
            <a:extLst>
              <a:ext uri="{FF2B5EF4-FFF2-40B4-BE49-F238E27FC236}">
                <a16:creationId xmlns:a16="http://schemas.microsoft.com/office/drawing/2014/main" id="{52348F17-2C36-9C48-A10D-E081AECDF974}"/>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00036" y="1209196"/>
            <a:ext cx="6725401" cy="4746212"/>
          </a:xfrm>
          <a:prstGeom prst="rect">
            <a:avLst/>
          </a:prstGeom>
        </p:spPr>
      </p:pic>
    </p:spTree>
    <p:extLst>
      <p:ext uri="{BB962C8B-B14F-4D97-AF65-F5344CB8AC3E}">
        <p14:creationId xmlns:p14="http://schemas.microsoft.com/office/powerpoint/2010/main" val="3135298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28B917-3229-4660-8749-5FF9B65A80DF}"/>
              </a:ext>
            </a:extLst>
          </p:cNvPr>
          <p:cNvSpPr>
            <a:spLocks noGrp="1"/>
          </p:cNvSpPr>
          <p:nvPr>
            <p:ph type="title"/>
          </p:nvPr>
        </p:nvSpPr>
        <p:spPr/>
        <p:txBody>
          <a:bodyPr>
            <a:normAutofit fontScale="90000"/>
          </a:bodyPr>
          <a:lstStyle/>
          <a:p>
            <a:r>
              <a:rPr lang="en-US"/>
              <a:t>Questions</a:t>
            </a:r>
          </a:p>
        </p:txBody>
      </p:sp>
      <p:sp>
        <p:nvSpPr>
          <p:cNvPr id="4" name="Date Placeholder 3">
            <a:extLst>
              <a:ext uri="{FF2B5EF4-FFF2-40B4-BE49-F238E27FC236}">
                <a16:creationId xmlns:a16="http://schemas.microsoft.com/office/drawing/2014/main" id="{CCA60563-82BF-4B08-B14C-C14FED306855}"/>
              </a:ext>
            </a:extLst>
          </p:cNvPr>
          <p:cNvSpPr>
            <a:spLocks noGrp="1"/>
          </p:cNvSpPr>
          <p:nvPr>
            <p:ph type="dt" sz="half" idx="10"/>
          </p:nvPr>
        </p:nvSpPr>
        <p:spPr/>
        <p:txBody>
          <a:bodyPr/>
          <a:lstStyle/>
          <a:p>
            <a:fld id="{7EA682B2-33C9-4D4F-9A18-C7D5F7FE2751}" type="datetime3">
              <a:rPr lang="en-US" smtClean="0"/>
              <a:t>2 November 2020</a:t>
            </a:fld>
            <a:endParaRPr lang="en-US"/>
          </a:p>
        </p:txBody>
      </p:sp>
      <p:pic>
        <p:nvPicPr>
          <p:cNvPr id="7" name="Picture 6">
            <a:extLst>
              <a:ext uri="{FF2B5EF4-FFF2-40B4-BE49-F238E27FC236}">
                <a16:creationId xmlns:a16="http://schemas.microsoft.com/office/drawing/2014/main" id="{98436417-AA2B-426E-B5FF-2EF63BBFAA85}"/>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687567" y="1415228"/>
            <a:ext cx="3136393" cy="4027544"/>
          </a:xfrm>
          <a:prstGeom prst="rect">
            <a:avLst/>
          </a:prstGeom>
        </p:spPr>
      </p:pic>
      <p:sp>
        <p:nvSpPr>
          <p:cNvPr id="8" name="TextBox 7">
            <a:extLst>
              <a:ext uri="{FF2B5EF4-FFF2-40B4-BE49-F238E27FC236}">
                <a16:creationId xmlns:a16="http://schemas.microsoft.com/office/drawing/2014/main" id="{D904E6CB-1E3F-4FE9-BBE9-86C1A7BC0133}"/>
              </a:ext>
            </a:extLst>
          </p:cNvPr>
          <p:cNvSpPr txBox="1"/>
          <p:nvPr/>
        </p:nvSpPr>
        <p:spPr>
          <a:xfrm>
            <a:off x="2825885" y="2084832"/>
            <a:ext cx="2861682" cy="2554545"/>
          </a:xfrm>
          <a:prstGeom prst="rect">
            <a:avLst/>
          </a:prstGeom>
          <a:noFill/>
        </p:spPr>
        <p:txBody>
          <a:bodyPr wrap="none" rtlCol="0">
            <a:spAutoFit/>
          </a:bodyPr>
          <a:lstStyle/>
          <a:p>
            <a:pPr algn="r">
              <a:buClr>
                <a:srgbClr val="DD8047"/>
              </a:buClr>
              <a:buSzPct val="60000"/>
            </a:pPr>
            <a:r>
              <a:rPr lang="en-US" sz="4000" b="1">
                <a:solidFill>
                  <a:srgbClr val="0070C0"/>
                </a:solidFill>
                <a:latin typeface="+mj-lt"/>
                <a:cs typeface="Calibri" panose="020F0502020204030204" pitchFamily="34" charset="0"/>
              </a:rPr>
              <a:t>ANY</a:t>
            </a:r>
          </a:p>
          <a:p>
            <a:pPr algn="r">
              <a:buClr>
                <a:srgbClr val="DD8047"/>
              </a:buClr>
              <a:buSzPct val="60000"/>
            </a:pPr>
            <a:r>
              <a:rPr lang="en-US" sz="4000" b="1">
                <a:solidFill>
                  <a:srgbClr val="0070C0"/>
                </a:solidFill>
                <a:latin typeface="+mj-lt"/>
                <a:cs typeface="Calibri" panose="020F0502020204030204" pitchFamily="34" charset="0"/>
              </a:rPr>
              <a:t>QUESTION</a:t>
            </a:r>
          </a:p>
          <a:p>
            <a:pPr algn="r">
              <a:buClr>
                <a:srgbClr val="DD8047"/>
              </a:buClr>
              <a:buSzPct val="60000"/>
            </a:pPr>
            <a:r>
              <a:rPr lang="en-US" sz="4000" b="1">
                <a:solidFill>
                  <a:srgbClr val="0070C0"/>
                </a:solidFill>
                <a:latin typeface="+mj-lt"/>
                <a:cs typeface="Calibri" panose="020F0502020204030204" pitchFamily="34" charset="0"/>
              </a:rPr>
              <a:t>BEFORE</a:t>
            </a:r>
          </a:p>
          <a:p>
            <a:pPr algn="r">
              <a:buClr>
                <a:srgbClr val="DD8047"/>
              </a:buClr>
              <a:buSzPct val="60000"/>
            </a:pPr>
            <a:r>
              <a:rPr lang="en-US" sz="4000" b="1">
                <a:solidFill>
                  <a:srgbClr val="0070C0"/>
                </a:solidFill>
                <a:latin typeface="+mj-lt"/>
                <a:cs typeface="Calibri" panose="020F0502020204030204" pitchFamily="34" charset="0"/>
              </a:rPr>
              <a:t>WE START</a:t>
            </a:r>
          </a:p>
        </p:txBody>
      </p:sp>
    </p:spTree>
    <p:extLst>
      <p:ext uri="{BB962C8B-B14F-4D97-AF65-F5344CB8AC3E}">
        <p14:creationId xmlns:p14="http://schemas.microsoft.com/office/powerpoint/2010/main" val="28510025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8DED4AEE-2748-8148-8147-A6B46BDEB3FC}"/>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1291"/>
            <a:ext cx="12189706" cy="6859291"/>
          </a:xfrm>
          <a:prstGeom prst="rect">
            <a:avLst/>
          </a:prstGeom>
        </p:spPr>
      </p:pic>
      <p:sp>
        <p:nvSpPr>
          <p:cNvPr id="5" name="Title 1">
            <a:extLst>
              <a:ext uri="{FF2B5EF4-FFF2-40B4-BE49-F238E27FC236}">
                <a16:creationId xmlns:a16="http://schemas.microsoft.com/office/drawing/2014/main" id="{4A31D9F2-2B61-4C65-9448-4FDEE9FB5005}"/>
              </a:ext>
            </a:extLst>
          </p:cNvPr>
          <p:cNvSpPr>
            <a:spLocks noGrp="1"/>
          </p:cNvSpPr>
          <p:nvPr>
            <p:ph type="ctrTitle"/>
          </p:nvPr>
        </p:nvSpPr>
        <p:spPr>
          <a:xfrm>
            <a:off x="174230" y="2680597"/>
            <a:ext cx="6096000" cy="2186798"/>
          </a:xfrm>
        </p:spPr>
        <p:txBody>
          <a:bodyPr>
            <a:noAutofit/>
          </a:bodyPr>
          <a:lstStyle/>
          <a:p>
            <a:pPr algn="l"/>
            <a:r>
              <a:rPr lang="en-US" sz="4400" b="1">
                <a:solidFill>
                  <a:schemeClr val="bg1"/>
                </a:solidFill>
                <a:latin typeface="Arial" panose="020B0604020202020204" pitchFamily="34" charset="0"/>
                <a:cs typeface="Arial" panose="020B0604020202020204" pitchFamily="34" charset="0"/>
              </a:rPr>
              <a:t>NOVEL</a:t>
            </a:r>
            <a:br>
              <a:rPr lang="en-US" sz="4400" b="1">
                <a:solidFill>
                  <a:schemeClr val="bg1"/>
                </a:solidFill>
                <a:latin typeface="Arial" panose="020B0604020202020204" pitchFamily="34" charset="0"/>
                <a:cs typeface="Arial" panose="020B0604020202020204" pitchFamily="34" charset="0"/>
              </a:rPr>
            </a:br>
            <a:r>
              <a:rPr lang="en-US" sz="4400" b="1">
                <a:solidFill>
                  <a:schemeClr val="bg1"/>
                </a:solidFill>
                <a:latin typeface="Arial" panose="020B0604020202020204" pitchFamily="34" charset="0"/>
                <a:cs typeface="Arial" panose="020B0604020202020204" pitchFamily="34" charset="0"/>
              </a:rPr>
              <a:t>CORONAVIRUS </a:t>
            </a:r>
            <a:br>
              <a:rPr lang="en-US" sz="4400" b="1">
                <a:solidFill>
                  <a:schemeClr val="bg1"/>
                </a:solidFill>
                <a:latin typeface="Arial" panose="020B0604020202020204" pitchFamily="34" charset="0"/>
                <a:cs typeface="Arial" panose="020B0604020202020204" pitchFamily="34" charset="0"/>
              </a:rPr>
            </a:br>
            <a:r>
              <a:rPr lang="en-US" sz="4400" b="1">
                <a:solidFill>
                  <a:schemeClr val="bg1"/>
                </a:solidFill>
                <a:latin typeface="Arial" panose="020B0604020202020204" pitchFamily="34" charset="0"/>
                <a:cs typeface="Arial" panose="020B0604020202020204" pitchFamily="34" charset="0"/>
              </a:rPr>
              <a:t>(COVID-19) </a:t>
            </a:r>
            <a:br>
              <a:rPr lang="en-US" sz="4400" b="1">
                <a:solidFill>
                  <a:schemeClr val="bg1"/>
                </a:solidFill>
                <a:latin typeface="Arial" panose="020B0604020202020204" pitchFamily="34" charset="0"/>
                <a:cs typeface="Arial" panose="020B0604020202020204" pitchFamily="34" charset="0"/>
              </a:rPr>
            </a:br>
            <a:br>
              <a:rPr lang="en-US" sz="4400" b="1">
                <a:solidFill>
                  <a:schemeClr val="bg1"/>
                </a:solidFill>
                <a:latin typeface="Arial" panose="020B0604020202020204" pitchFamily="34" charset="0"/>
                <a:cs typeface="Arial" panose="020B0604020202020204" pitchFamily="34" charset="0"/>
              </a:rPr>
            </a:br>
            <a:r>
              <a:rPr lang="en-US" sz="2000" b="1">
                <a:solidFill>
                  <a:schemeClr val="bg1"/>
                </a:solidFill>
                <a:latin typeface="Arial" panose="020B0604020202020204" pitchFamily="34" charset="0"/>
                <a:cs typeface="Arial" panose="020B0604020202020204" pitchFamily="34" charset="0"/>
              </a:rPr>
              <a:t>October Update</a:t>
            </a:r>
            <a:endParaRPr lang="en-US" sz="2000">
              <a:solidFill>
                <a:schemeClr val="bg1"/>
              </a:solidFill>
              <a:latin typeface="Arial" panose="020B0604020202020204" pitchFamily="34" charset="0"/>
              <a:cs typeface="Arial" panose="020B0604020202020204" pitchFamily="34" charset="0"/>
            </a:endParaRPr>
          </a:p>
        </p:txBody>
      </p:sp>
      <p:sp>
        <p:nvSpPr>
          <p:cNvPr id="6" name="Subtitle 2">
            <a:extLst>
              <a:ext uri="{FF2B5EF4-FFF2-40B4-BE49-F238E27FC236}">
                <a16:creationId xmlns:a16="http://schemas.microsoft.com/office/drawing/2014/main" id="{7CDBE3B2-F9E5-4D1D-88B4-8E95F442DF66}"/>
              </a:ext>
            </a:extLst>
          </p:cNvPr>
          <p:cNvSpPr>
            <a:spLocks noGrp="1"/>
          </p:cNvSpPr>
          <p:nvPr>
            <p:ph type="subTitle" idx="1"/>
          </p:nvPr>
        </p:nvSpPr>
        <p:spPr>
          <a:xfrm>
            <a:off x="4190243" y="4756628"/>
            <a:ext cx="4306277" cy="1065066"/>
          </a:xfrm>
        </p:spPr>
        <p:txBody>
          <a:bodyPr/>
          <a:lstStyle/>
          <a:p>
            <a:r>
              <a:rPr lang="en-US" sz="3600" b="1">
                <a:solidFill>
                  <a:srgbClr val="0092CB"/>
                </a:solidFill>
              </a:rPr>
              <a:t>COUNTRY NAME</a:t>
            </a:r>
            <a:endParaRPr lang="en-US" sz="3600">
              <a:solidFill>
                <a:srgbClr val="0092CB"/>
              </a:solidFill>
            </a:endParaRPr>
          </a:p>
          <a:p>
            <a:r>
              <a:rPr lang="en-US" sz="2000" b="1">
                <a:solidFill>
                  <a:srgbClr val="0092CB"/>
                </a:solidFill>
              </a:rPr>
              <a:t>Date and location</a:t>
            </a:r>
            <a:endParaRPr lang="en-US" sz="2000">
              <a:solidFill>
                <a:srgbClr val="0092CB"/>
              </a:solidFill>
            </a:endParaRPr>
          </a:p>
        </p:txBody>
      </p:sp>
      <p:sp>
        <p:nvSpPr>
          <p:cNvPr id="7" name="Rectangle 6">
            <a:extLst>
              <a:ext uri="{FF2B5EF4-FFF2-40B4-BE49-F238E27FC236}">
                <a16:creationId xmlns:a16="http://schemas.microsoft.com/office/drawing/2014/main" id="{8062DF02-DEA5-49F3-A3BE-DD71F23B12A7}"/>
              </a:ext>
            </a:extLst>
          </p:cNvPr>
          <p:cNvSpPr/>
          <p:nvPr/>
        </p:nvSpPr>
        <p:spPr>
          <a:xfrm>
            <a:off x="7712945" y="2705865"/>
            <a:ext cx="4306277" cy="1938992"/>
          </a:xfrm>
          <a:prstGeom prst="rect">
            <a:avLst/>
          </a:prstGeom>
        </p:spPr>
        <p:txBody>
          <a:bodyPr wrap="square">
            <a:spAutoFit/>
          </a:bodyPr>
          <a:lstStyle/>
          <a:p>
            <a:pPr algn="r"/>
            <a:br>
              <a:rPr lang="en-US" sz="2400" b="1">
                <a:solidFill>
                  <a:schemeClr val="accent2"/>
                </a:solidFill>
                <a:latin typeface="Arial" panose="020B0604020202020204" pitchFamily="34" charset="0"/>
                <a:cs typeface="Arial" panose="020B0604020202020204" pitchFamily="34" charset="0"/>
              </a:rPr>
            </a:br>
            <a:r>
              <a:rPr lang="en-US" sz="2400" b="1">
                <a:solidFill>
                  <a:schemeClr val="accent2"/>
                </a:solidFill>
                <a:latin typeface="Arial" panose="020B0604020202020204" pitchFamily="34" charset="0"/>
                <a:cs typeface="Arial" panose="020B0604020202020204" pitchFamily="34" charset="0"/>
              </a:rPr>
              <a:t>HEALTH</a:t>
            </a:r>
          </a:p>
          <a:p>
            <a:pPr algn="r"/>
            <a:r>
              <a:rPr lang="en-US" sz="2400" b="1">
                <a:solidFill>
                  <a:schemeClr val="accent2"/>
                </a:solidFill>
                <a:latin typeface="Arial" panose="020B0604020202020204" pitchFamily="34" charset="0"/>
                <a:cs typeface="Arial" panose="020B0604020202020204" pitchFamily="34" charset="0"/>
              </a:rPr>
              <a:t>EMERGENCY</a:t>
            </a:r>
          </a:p>
          <a:p>
            <a:pPr algn="r"/>
            <a:r>
              <a:rPr lang="en-US" sz="2400" b="1">
                <a:solidFill>
                  <a:schemeClr val="accent2"/>
                </a:solidFill>
                <a:latin typeface="Arial" panose="020B0604020202020204" pitchFamily="34" charset="0"/>
                <a:cs typeface="Arial" panose="020B0604020202020204" pitchFamily="34" charset="0"/>
              </a:rPr>
              <a:t>PREPAREDNESS</a:t>
            </a:r>
            <a:br>
              <a:rPr lang="en-US" sz="2400" b="1">
                <a:solidFill>
                  <a:schemeClr val="accent2"/>
                </a:solidFill>
                <a:latin typeface="Arial" panose="020B0604020202020204" pitchFamily="34" charset="0"/>
                <a:cs typeface="Arial" panose="020B0604020202020204" pitchFamily="34" charset="0"/>
              </a:rPr>
            </a:br>
            <a:r>
              <a:rPr lang="en-US" sz="2400" b="1">
                <a:solidFill>
                  <a:schemeClr val="accent2"/>
                </a:solidFill>
                <a:latin typeface="Arial" panose="020B0604020202020204" pitchFamily="34" charset="0"/>
                <a:cs typeface="Arial" panose="020B0604020202020204" pitchFamily="34" charset="0"/>
              </a:rPr>
              <a:t>SIMULATION EXERCISE</a:t>
            </a:r>
            <a:endParaRPr lang="en-US" sz="2400">
              <a:solidFill>
                <a:schemeClr val="accent2"/>
              </a:solidFill>
            </a:endParaRPr>
          </a:p>
        </p:txBody>
      </p:sp>
      <p:pic>
        <p:nvPicPr>
          <p:cNvPr id="8" name="Picture 7" descr="A close up of a logo&#10;&#10;Description automatically generated">
            <a:extLst>
              <a:ext uri="{FF2B5EF4-FFF2-40B4-BE49-F238E27FC236}">
                <a16:creationId xmlns:a16="http://schemas.microsoft.com/office/drawing/2014/main" id="{D47B402B-BD57-4472-BF3B-B56FBA6AF439}"/>
              </a:ext>
            </a:extLst>
          </p:cNvPr>
          <p:cNvPicPr/>
          <p:nvPr/>
        </p:nvPicPr>
        <p:blipFill rotWithShape="1">
          <a:blip r:embed="rId3" cstate="email">
            <a:extLst>
              <a:ext uri="{28A0092B-C50C-407E-A947-70E740481C1C}">
                <a14:useLocalDpi xmlns:a14="http://schemas.microsoft.com/office/drawing/2010/main"/>
              </a:ext>
            </a:extLst>
          </a:blip>
          <a:srcRect l="9503" t="16901" r="10285" b="19115"/>
          <a:stretch/>
        </p:blipFill>
        <p:spPr bwMode="auto">
          <a:xfrm>
            <a:off x="133370" y="6317181"/>
            <a:ext cx="1290701" cy="411425"/>
          </a:xfrm>
          <a:prstGeom prst="rect">
            <a:avLst/>
          </a:prstGeom>
          <a:ln>
            <a:noFill/>
          </a:ln>
          <a:extLst>
            <a:ext uri="{53640926-AAD7-44D8-BBD7-CCE9431645EC}">
              <a14:shadowObscured xmlns:a14="http://schemas.microsoft.com/office/drawing/2010/main"/>
            </a:ext>
          </a:extLst>
        </p:spPr>
      </p:pic>
      <p:pic>
        <p:nvPicPr>
          <p:cNvPr id="9" name="Picture 8">
            <a:extLst>
              <a:ext uri="{FF2B5EF4-FFF2-40B4-BE49-F238E27FC236}">
                <a16:creationId xmlns:a16="http://schemas.microsoft.com/office/drawing/2014/main" id="{ABA7E4D0-D402-4FA8-9F2E-21155B264FF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919683" y="6329160"/>
            <a:ext cx="1266447" cy="387468"/>
          </a:xfrm>
          <a:prstGeom prst="rect">
            <a:avLst/>
          </a:prstGeom>
        </p:spPr>
      </p:pic>
      <p:pic>
        <p:nvPicPr>
          <p:cNvPr id="11" name="Picture 10">
            <a:extLst>
              <a:ext uri="{FF2B5EF4-FFF2-40B4-BE49-F238E27FC236}">
                <a16:creationId xmlns:a16="http://schemas.microsoft.com/office/drawing/2014/main" id="{36AF0388-E07F-4509-9418-2BF27CB8EE5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467114" y="6099893"/>
            <a:ext cx="1606232" cy="694361"/>
          </a:xfrm>
          <a:prstGeom prst="rect">
            <a:avLst/>
          </a:prstGeom>
        </p:spPr>
      </p:pic>
    </p:spTree>
    <p:extLst>
      <p:ext uri="{BB962C8B-B14F-4D97-AF65-F5344CB8AC3E}">
        <p14:creationId xmlns:p14="http://schemas.microsoft.com/office/powerpoint/2010/main" val="26477487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en-US"/>
              <a:t>Scenario</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2 November 2020</a:t>
            </a:fld>
            <a:endParaRPr lang="en-US"/>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483895" y="740229"/>
            <a:ext cx="6384991" cy="5715000"/>
          </a:xfrm>
          <a:solidFill>
            <a:schemeClr val="tx2">
              <a:lumMod val="20000"/>
              <a:lumOff val="80000"/>
            </a:schemeClr>
          </a:solidFill>
        </p:spPr>
        <p:txBody>
          <a:bodyPr anchor="ctr">
            <a:noAutofit/>
          </a:bodyPr>
          <a:lstStyle/>
          <a:p>
            <a:pPr>
              <a:lnSpc>
                <a:spcPct val="100000"/>
              </a:lnSpc>
            </a:pPr>
            <a:r>
              <a:rPr lang="en-US" sz="1800">
                <a:latin typeface="+mj-lt"/>
                <a:cs typeface="Calibri"/>
              </a:rPr>
              <a:t>Early in 2020, particularly between March and May, the number of cases of COVID-19 surged as countries struggled to adapt to the emergence of a new pandemic virus.</a:t>
            </a:r>
          </a:p>
          <a:p>
            <a:pPr>
              <a:lnSpc>
                <a:spcPct val="100000"/>
              </a:lnSpc>
            </a:pPr>
            <a:r>
              <a:rPr lang="en-US" sz="1800">
                <a:latin typeface="+mj-lt"/>
                <a:cs typeface="Calibri"/>
              </a:rPr>
              <a:t>Communities shifted to new ways of working and populations adjusted to a wide variety of public health and social measures </a:t>
            </a:r>
            <a:endParaRPr lang="en-US" sz="1800">
              <a:latin typeface="+mj-lt"/>
              <a:cs typeface="Calibri" panose="020F0502020204030204" pitchFamily="34" charset="0"/>
            </a:endParaRPr>
          </a:p>
          <a:p>
            <a:pPr>
              <a:lnSpc>
                <a:spcPct val="100000"/>
              </a:lnSpc>
            </a:pPr>
            <a:r>
              <a:rPr lang="en-US" sz="1800">
                <a:latin typeface="+mj-lt"/>
                <a:cs typeface="Calibri"/>
              </a:rPr>
              <a:t>Through the middle of the year, cases subsided and some go</a:t>
            </a:r>
            <a:r>
              <a:rPr lang="en-US" sz="1800">
                <a:latin typeface="+mj-lt"/>
                <a:cs typeface="Arial"/>
              </a:rPr>
              <a:t>vernments started to relax some of the measures put in place early in the pandemic</a:t>
            </a:r>
            <a:r>
              <a:rPr lang="en-US" sz="1800">
                <a:latin typeface="+mj-lt"/>
                <a:cs typeface="Calibri"/>
              </a:rPr>
              <a:t> to ease the pressure on the economy and population</a:t>
            </a:r>
          </a:p>
          <a:p>
            <a:pPr>
              <a:lnSpc>
                <a:spcPct val="100000"/>
              </a:lnSpc>
            </a:pPr>
            <a:r>
              <a:rPr lang="en-US" sz="1800">
                <a:latin typeface="+mj-lt"/>
                <a:cs typeface="Calibri"/>
              </a:rPr>
              <a:t>As for the Northern hemisphere winter approaches, once again cases are rising. However, this time health services are more aware of the disease and laboratories are improving their testing capacity</a:t>
            </a:r>
            <a:endParaRPr lang="en-US"/>
          </a:p>
          <a:p>
            <a:pPr>
              <a:lnSpc>
                <a:spcPct val="100000"/>
              </a:lnSpc>
            </a:pPr>
            <a:r>
              <a:rPr lang="en-US" sz="1800">
                <a:latin typeface="+mj-lt"/>
                <a:cs typeface="Calibri"/>
              </a:rPr>
              <a:t>As cases rise and governments try to adjust public health and social measures, challenges are emerging as people react to the changing situation.</a:t>
            </a:r>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FEC42E4-D28A-4D70-8CEF-0771D74B8BD4}"/>
              </a:ext>
            </a:extLst>
          </p:cNvPr>
          <p:cNvSpPr txBox="1"/>
          <p:nvPr/>
        </p:nvSpPr>
        <p:spPr>
          <a:xfrm>
            <a:off x="9023983" y="104238"/>
            <a:ext cx="2851486" cy="400110"/>
          </a:xfrm>
          <a:prstGeom prst="rect">
            <a:avLst/>
          </a:prstGeom>
          <a:noFill/>
        </p:spPr>
        <p:txBody>
          <a:bodyPr wrap="none" rtlCol="0">
            <a:spAutoFit/>
          </a:bodyPr>
          <a:lstStyle/>
          <a:p>
            <a:pPr>
              <a:spcBef>
                <a:spcPts val="700"/>
              </a:spcBef>
              <a:buClr>
                <a:srgbClr val="DD8047"/>
              </a:buClr>
              <a:buSzPct val="60000"/>
            </a:pPr>
            <a:r>
              <a:rPr lang="en-US" sz="2000" b="1">
                <a:solidFill>
                  <a:schemeClr val="bg1"/>
                </a:solidFill>
                <a:latin typeface="Arial Black" panose="020B0A04020102020204" pitchFamily="34" charset="0"/>
              </a:rPr>
              <a:t>SIMULATION ONLY</a:t>
            </a:r>
          </a:p>
        </p:txBody>
      </p:sp>
      <p:pic>
        <p:nvPicPr>
          <p:cNvPr id="3074" name="Picture 2">
            <a:extLst>
              <a:ext uri="{FF2B5EF4-FFF2-40B4-BE49-F238E27FC236}">
                <a16:creationId xmlns:a16="http://schemas.microsoft.com/office/drawing/2014/main" id="{147A2031-021D-5541-87D9-0E836914A402}"/>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996847" y="740230"/>
            <a:ext cx="4417271" cy="2948488"/>
          </a:xfrm>
          <a:prstGeom prst="rect">
            <a:avLst/>
          </a:prstGeom>
          <a:noFill/>
          <a:extLst>
            <a:ext uri="{909E8E84-426E-40DD-AFC4-6F175D3DCCD1}">
              <a14:hiddenFill xmlns:a14="http://schemas.microsoft.com/office/drawing/2010/main">
                <a:solidFill>
                  <a:srgbClr val="FFFFFF"/>
                </a:solidFill>
              </a14:hiddenFill>
            </a:ext>
          </a:extLst>
        </p:spPr>
      </p:pic>
      <p:pic>
        <p:nvPicPr>
          <p:cNvPr id="13" name="Content Placeholder 2">
            <a:extLst>
              <a:ext uri="{FF2B5EF4-FFF2-40B4-BE49-F238E27FC236}">
                <a16:creationId xmlns:a16="http://schemas.microsoft.com/office/drawing/2014/main" id="{B1BAA866-7D55-2F40-B4AA-BBAC1879AF46}"/>
              </a:ext>
            </a:extLst>
          </p:cNvPr>
          <p:cNvPicPr>
            <a:picLocks/>
          </p:cNvPicPr>
          <p:nvPr/>
        </p:nvPicPr>
        <p:blipFill>
          <a:blip r:embed="rId3" cstate="email">
            <a:extLst>
              <a:ext uri="{28A0092B-C50C-407E-A947-70E740481C1C}">
                <a14:useLocalDpi xmlns:a14="http://schemas.microsoft.com/office/drawing/2010/main"/>
              </a:ext>
            </a:extLst>
          </a:blip>
          <a:stretch>
            <a:fillRect/>
          </a:stretch>
        </p:blipFill>
        <p:spPr>
          <a:xfrm>
            <a:off x="6996847" y="3757462"/>
            <a:ext cx="4398462" cy="2697767"/>
          </a:xfrm>
          <a:prstGeom prst="rect">
            <a:avLst/>
          </a:prstGeom>
        </p:spPr>
      </p:pic>
      <p:sp>
        <p:nvSpPr>
          <p:cNvPr id="3" name="TextBox 2">
            <a:extLst>
              <a:ext uri="{FF2B5EF4-FFF2-40B4-BE49-F238E27FC236}">
                <a16:creationId xmlns:a16="http://schemas.microsoft.com/office/drawing/2014/main" id="{CB255F10-5865-0948-935C-86072CE29A3D}"/>
              </a:ext>
            </a:extLst>
          </p:cNvPr>
          <p:cNvSpPr txBox="1"/>
          <p:nvPr/>
        </p:nvSpPr>
        <p:spPr>
          <a:xfrm>
            <a:off x="10140784" y="6246451"/>
            <a:ext cx="1382486" cy="261610"/>
          </a:xfrm>
          <a:prstGeom prst="rect">
            <a:avLst/>
          </a:prstGeom>
          <a:noFill/>
        </p:spPr>
        <p:txBody>
          <a:bodyPr wrap="square" rtlCol="0">
            <a:spAutoFit/>
          </a:bodyPr>
          <a:lstStyle/>
          <a:p>
            <a:pPr algn="l">
              <a:spcBef>
                <a:spcPts val="700"/>
              </a:spcBef>
              <a:buClr>
                <a:srgbClr val="DD8047"/>
              </a:buClr>
              <a:buSzPct val="60000"/>
            </a:pPr>
            <a:r>
              <a:rPr lang="en-US" sz="1100" b="1">
                <a:solidFill>
                  <a:srgbClr val="0070C0"/>
                </a:solidFill>
                <a:latin typeface="+mj-lt"/>
                <a:cs typeface="Calibri" panose="020F0502020204030204" pitchFamily="34" charset="0"/>
              </a:rPr>
              <a:t>Data: 01/10/2020</a:t>
            </a:r>
          </a:p>
        </p:txBody>
      </p:sp>
    </p:spTree>
    <p:extLst>
      <p:ext uri="{BB962C8B-B14F-4D97-AF65-F5344CB8AC3E}">
        <p14:creationId xmlns:p14="http://schemas.microsoft.com/office/powerpoint/2010/main" val="12573422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en-US"/>
              <a:t>Session 1</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2 November 2020</a:t>
            </a:fld>
            <a:endParaRPr lang="en-US"/>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p:txBody>
          <a:bodyPr>
            <a:normAutofit/>
          </a:bodyPr>
          <a:lstStyle/>
          <a:p>
            <a:pPr marL="0" indent="0">
              <a:buNone/>
            </a:pPr>
            <a:r>
              <a:rPr lang="en-US" sz="1600" b="1">
                <a:solidFill>
                  <a:schemeClr val="accent3"/>
                </a:solidFill>
              </a:rPr>
              <a:t>Questions for discussion</a:t>
            </a:r>
          </a:p>
          <a:p>
            <a:endParaRPr lang="en-US" sz="1600"/>
          </a:p>
          <a:p>
            <a:pPr marL="514350" indent="-514350">
              <a:buFont typeface="+mj-lt"/>
              <a:buAutoNum type="arabicPeriod"/>
            </a:pPr>
            <a:r>
              <a:rPr lang="en-US" sz="2000"/>
              <a:t>How are you managing the current situation?</a:t>
            </a:r>
          </a:p>
          <a:p>
            <a:pPr marL="514350" indent="-514350">
              <a:buFont typeface="+mj-lt"/>
              <a:buAutoNum type="arabicPeriod"/>
            </a:pPr>
            <a:r>
              <a:rPr lang="en-US" sz="2000"/>
              <a:t>What plans, procedures and resources have you put into place to help your response to this situation?   How does this differ from your early plans (plans used early in the pandemic)?  </a:t>
            </a:r>
          </a:p>
          <a:p>
            <a:pPr marL="514350" indent="-514350">
              <a:buFont typeface="+mj-lt"/>
              <a:buAutoNum type="arabicPeriod"/>
            </a:pPr>
            <a:r>
              <a:rPr lang="en-US" sz="2000"/>
              <a:t>Do your plans consider economic and social impacts?</a:t>
            </a:r>
          </a:p>
          <a:p>
            <a:pPr marL="514350" indent="-514350">
              <a:buFont typeface="+mj-lt"/>
              <a:buAutoNum type="arabicPeriod"/>
            </a:pPr>
            <a:r>
              <a:rPr lang="en-US" sz="2000"/>
              <a:t>How do your plans address the changing situation as cases rise and fall?</a:t>
            </a:r>
          </a:p>
          <a:p>
            <a:pPr marL="514350" indent="-514350">
              <a:buFont typeface="+mj-lt"/>
              <a:buAutoNum type="arabicPeriod"/>
            </a:pPr>
            <a:r>
              <a:rPr lang="en-US" sz="2000"/>
              <a:t>Do your plans consider local outbreaks?</a:t>
            </a:r>
          </a:p>
          <a:p>
            <a:pPr marL="514350" indent="-514350">
              <a:buFont typeface="+mj-lt"/>
              <a:buAutoNum type="arabicPeriod"/>
            </a:pPr>
            <a:r>
              <a:rPr lang="en-US" sz="2000"/>
              <a:t>Do your plans allow for decisions to be taken by local authorities?  </a:t>
            </a:r>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9978391" y="5342554"/>
            <a:ext cx="2020803" cy="749356"/>
            <a:chOff x="9978391" y="5342554"/>
            <a:chExt cx="2020803" cy="749356"/>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668380" y="5522976"/>
              <a:ext cx="1330814" cy="461665"/>
            </a:xfrm>
            <a:prstGeom prst="rect">
              <a:avLst/>
            </a:prstGeom>
            <a:noFill/>
          </p:spPr>
          <p:txBody>
            <a:bodyPr wrap="none" rtlCol="0">
              <a:spAutoFit/>
            </a:bodyPr>
            <a:lstStyle/>
            <a:p>
              <a:pPr algn="l">
                <a:spcBef>
                  <a:spcPts val="700"/>
                </a:spcBef>
                <a:buClr>
                  <a:srgbClr val="DD8047"/>
                </a:buClr>
                <a:buSzPct val="60000"/>
              </a:pPr>
              <a:r>
                <a:rPr lang="en-US" sz="2400" b="1">
                  <a:solidFill>
                    <a:srgbClr val="0070C0"/>
                  </a:solidFill>
                  <a:latin typeface="+mj-lt"/>
                  <a:cs typeface="Calibri" panose="020F0502020204030204" pitchFamily="34" charset="0"/>
                </a:rPr>
                <a:t>30 mins</a:t>
              </a:r>
            </a:p>
          </p:txBody>
        </p:sp>
      </p:grpSp>
    </p:spTree>
    <p:extLst>
      <p:ext uri="{BB962C8B-B14F-4D97-AF65-F5344CB8AC3E}">
        <p14:creationId xmlns:p14="http://schemas.microsoft.com/office/powerpoint/2010/main" val="9505302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en-US"/>
              <a:t>Scenario update</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2 November 2020</a:t>
            </a:fld>
            <a:endParaRPr lang="en-US"/>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FEC42E4-D28A-4D70-8CEF-0771D74B8BD4}"/>
              </a:ext>
            </a:extLst>
          </p:cNvPr>
          <p:cNvSpPr txBox="1"/>
          <p:nvPr/>
        </p:nvSpPr>
        <p:spPr>
          <a:xfrm>
            <a:off x="9023983" y="104238"/>
            <a:ext cx="2851486" cy="400110"/>
          </a:xfrm>
          <a:prstGeom prst="rect">
            <a:avLst/>
          </a:prstGeom>
          <a:noFill/>
        </p:spPr>
        <p:txBody>
          <a:bodyPr wrap="none" rtlCol="0">
            <a:spAutoFit/>
          </a:bodyPr>
          <a:lstStyle/>
          <a:p>
            <a:pPr>
              <a:spcBef>
                <a:spcPts val="700"/>
              </a:spcBef>
              <a:buClr>
                <a:srgbClr val="DD8047"/>
              </a:buClr>
              <a:buSzPct val="60000"/>
            </a:pPr>
            <a:r>
              <a:rPr lang="en-US" sz="2000" b="1">
                <a:solidFill>
                  <a:schemeClr val="bg1"/>
                </a:solidFill>
                <a:latin typeface="Arial Black" panose="020B0A04020102020204" pitchFamily="34" charset="0"/>
              </a:rPr>
              <a:t>SIMULATION ONLY</a:t>
            </a:r>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483895" y="841248"/>
            <a:ext cx="7101400" cy="5553387"/>
          </a:xfrm>
          <a:solidFill>
            <a:schemeClr val="tx2">
              <a:lumMod val="20000"/>
              <a:lumOff val="80000"/>
            </a:schemeClr>
          </a:solidFill>
        </p:spPr>
        <p:txBody>
          <a:bodyPr anchor="ctr">
            <a:noAutofit/>
          </a:bodyPr>
          <a:lstStyle/>
          <a:p>
            <a:pPr>
              <a:lnSpc>
                <a:spcPct val="100000"/>
              </a:lnSpc>
            </a:pPr>
            <a:r>
              <a:rPr lang="en-US" sz="2400">
                <a:latin typeface="+mj-lt"/>
                <a:cs typeface="Calibri"/>
              </a:rPr>
              <a:t>Case numbers are rising from their low point in July following the relaxation of some of the public health and social measures </a:t>
            </a:r>
          </a:p>
          <a:p>
            <a:pPr>
              <a:lnSpc>
                <a:spcPct val="100000"/>
              </a:lnSpc>
            </a:pPr>
            <a:r>
              <a:rPr lang="en-US" sz="2400">
                <a:latin typeface="+mj-lt"/>
                <a:cs typeface="Calibri"/>
              </a:rPr>
              <a:t>Some local authorities and communities are complaining as they feel that they should not be included in national measures as their cases are very low.</a:t>
            </a:r>
          </a:p>
          <a:p>
            <a:pPr>
              <a:lnSpc>
                <a:spcPct val="100000"/>
              </a:lnSpc>
            </a:pPr>
            <a:r>
              <a:rPr lang="en-US" sz="2400">
                <a:latin typeface="+mj-lt"/>
                <a:cs typeface="Calibri"/>
              </a:rPr>
              <a:t>Testing and contact tracing procedures are in place, but questions have been asked about the laboratory capacity and the reach of the testing systems.  There are also concerns that people are avoiding tracing over employment fears.</a:t>
            </a:r>
          </a:p>
        </p:txBody>
      </p:sp>
      <p:pic>
        <p:nvPicPr>
          <p:cNvPr id="4098" name="Picture 2" descr="The Hon. Minister of Health and Sanitation, Dr Wurie, the WHO Representative Mr Liyosi and officials inspecting the consignment that was donated to the Ministry of Health and Sanitation">
            <a:extLst>
              <a:ext uri="{FF2B5EF4-FFF2-40B4-BE49-F238E27FC236}">
                <a16:creationId xmlns:a16="http://schemas.microsoft.com/office/drawing/2014/main" id="{36EB9C86-066B-E541-860D-A218E90102BD}"/>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931079" y="841248"/>
            <a:ext cx="3830442" cy="2873829"/>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How does test and trace work? All you need to know about ...">
            <a:extLst>
              <a:ext uri="{FF2B5EF4-FFF2-40B4-BE49-F238E27FC236}">
                <a16:creationId xmlns:a16="http://schemas.microsoft.com/office/drawing/2014/main" id="{44310344-FD6B-E542-B58F-954432944F7E}"/>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931079" y="3824274"/>
            <a:ext cx="3831151" cy="24894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84234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en-US"/>
              <a:t>Session 2</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2 November 2020</a:t>
            </a:fld>
            <a:endParaRPr lang="en-US"/>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p:txBody>
          <a:bodyPr/>
          <a:lstStyle/>
          <a:p>
            <a:pPr marL="0" indent="0">
              <a:buNone/>
            </a:pPr>
            <a:r>
              <a:rPr lang="en-US" b="1">
                <a:solidFill>
                  <a:schemeClr val="accent3"/>
                </a:solidFill>
              </a:rPr>
              <a:t>Questions for discussion</a:t>
            </a:r>
          </a:p>
          <a:p>
            <a:endParaRPr lang="en-US"/>
          </a:p>
          <a:p>
            <a:pPr marL="514350" indent="-514350">
              <a:spcBef>
                <a:spcPts val="3000"/>
              </a:spcBef>
              <a:buFont typeface="+mj-lt"/>
              <a:buAutoNum type="arabicPeriod"/>
            </a:pPr>
            <a:r>
              <a:rPr lang="en-US"/>
              <a:t>What actions do your plans specify to manage the situation?</a:t>
            </a:r>
          </a:p>
          <a:p>
            <a:pPr marL="514350" indent="-514350">
              <a:spcBef>
                <a:spcPts val="3000"/>
              </a:spcBef>
              <a:buFont typeface="+mj-lt"/>
              <a:buAutoNum type="arabicPeriod"/>
            </a:pPr>
            <a:r>
              <a:rPr lang="en-US"/>
              <a:t>How are you communicating your decisions to the public?</a:t>
            </a:r>
          </a:p>
          <a:p>
            <a:pPr marL="514350" indent="-514350">
              <a:spcBef>
                <a:spcPts val="3000"/>
              </a:spcBef>
              <a:buFont typeface="+mj-lt"/>
              <a:buAutoNum type="arabicPeriod"/>
            </a:pPr>
            <a:r>
              <a:rPr lang="en-US"/>
              <a:t>How are you addressing local concerns?</a:t>
            </a:r>
          </a:p>
          <a:p>
            <a:pPr marL="514350" indent="-514350">
              <a:spcBef>
                <a:spcPts val="3000"/>
              </a:spcBef>
              <a:buFont typeface="+mj-lt"/>
              <a:buAutoNum type="arabicPeriod"/>
            </a:pPr>
            <a:r>
              <a:rPr lang="en-US"/>
              <a:t>How are you managing testing and contact tracing?</a:t>
            </a:r>
          </a:p>
          <a:p>
            <a:pPr marL="514350" indent="-514350">
              <a:spcBef>
                <a:spcPts val="3000"/>
              </a:spcBef>
              <a:buFont typeface="+mj-lt"/>
              <a:buAutoNum type="arabicPeriod"/>
            </a:pPr>
            <a:r>
              <a:rPr lang="en-US"/>
              <a:t>How are you enforcing your national policies?</a:t>
            </a:r>
          </a:p>
          <a:p>
            <a:pPr marL="514350" indent="-514350">
              <a:spcBef>
                <a:spcPts val="3000"/>
              </a:spcBef>
              <a:buFont typeface="+mj-lt"/>
              <a:buAutoNum type="arabicPeriod"/>
            </a:pPr>
            <a:endParaRPr lang="en-US"/>
          </a:p>
          <a:p>
            <a:endParaRPr lang="en-US"/>
          </a:p>
          <a:p>
            <a:endParaRPr lang="en-US"/>
          </a:p>
          <a:p>
            <a:endParaRPr lang="en-US"/>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9978391" y="5342554"/>
            <a:ext cx="2020803" cy="749356"/>
            <a:chOff x="9978391" y="5342554"/>
            <a:chExt cx="2020803" cy="749356"/>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668380" y="5522976"/>
              <a:ext cx="1330814" cy="461665"/>
            </a:xfrm>
            <a:prstGeom prst="rect">
              <a:avLst/>
            </a:prstGeom>
            <a:noFill/>
          </p:spPr>
          <p:txBody>
            <a:bodyPr wrap="none" rtlCol="0">
              <a:spAutoFit/>
            </a:bodyPr>
            <a:lstStyle/>
            <a:p>
              <a:pPr algn="l">
                <a:spcBef>
                  <a:spcPts val="700"/>
                </a:spcBef>
                <a:buClr>
                  <a:srgbClr val="DD8047"/>
                </a:buClr>
                <a:buSzPct val="60000"/>
              </a:pPr>
              <a:r>
                <a:rPr lang="en-US" sz="2400" b="1">
                  <a:solidFill>
                    <a:srgbClr val="0070C0"/>
                  </a:solidFill>
                  <a:latin typeface="+mj-lt"/>
                  <a:cs typeface="Calibri" panose="020F0502020204030204" pitchFamily="34" charset="0"/>
                </a:rPr>
                <a:t>30 mins</a:t>
              </a:r>
            </a:p>
          </p:txBody>
        </p:sp>
      </p:grpSp>
    </p:spTree>
    <p:extLst>
      <p:ext uri="{BB962C8B-B14F-4D97-AF65-F5344CB8AC3E}">
        <p14:creationId xmlns:p14="http://schemas.microsoft.com/office/powerpoint/2010/main" val="22967225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6" descr="A close up of a coffee cup sitting on a table&#10;&#10;Description automatically generated">
            <a:extLst>
              <a:ext uri="{FF2B5EF4-FFF2-40B4-BE49-F238E27FC236}">
                <a16:creationId xmlns:a16="http://schemas.microsoft.com/office/drawing/2014/main" id="{F182BF34-D40E-4D63-9929-583C8DCEDC43}"/>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5785448" y="608658"/>
            <a:ext cx="5256363" cy="6000953"/>
          </a:xfrm>
          <a:prstGeom prst="rect">
            <a:avLst/>
          </a:prstGeom>
        </p:spPr>
      </p:pic>
      <p:sp>
        <p:nvSpPr>
          <p:cNvPr id="2" name="Title 1">
            <a:extLst>
              <a:ext uri="{FF2B5EF4-FFF2-40B4-BE49-F238E27FC236}">
                <a16:creationId xmlns:a16="http://schemas.microsoft.com/office/drawing/2014/main" id="{4CC8DB75-6FDF-4990-B74D-9A2732931021}"/>
              </a:ext>
            </a:extLst>
          </p:cNvPr>
          <p:cNvSpPr>
            <a:spLocks noGrp="1"/>
          </p:cNvSpPr>
          <p:nvPr>
            <p:ph type="title"/>
          </p:nvPr>
        </p:nvSpPr>
        <p:spPr/>
        <p:txBody>
          <a:bodyPr>
            <a:normAutofit fontScale="90000"/>
          </a:bodyPr>
          <a:lstStyle/>
          <a:p>
            <a:r>
              <a:rPr lang="en-US"/>
              <a:t>Break</a:t>
            </a:r>
          </a:p>
        </p:txBody>
      </p:sp>
      <p:sp>
        <p:nvSpPr>
          <p:cNvPr id="4" name="Date Placeholder 3">
            <a:extLst>
              <a:ext uri="{FF2B5EF4-FFF2-40B4-BE49-F238E27FC236}">
                <a16:creationId xmlns:a16="http://schemas.microsoft.com/office/drawing/2014/main" id="{036C72D3-CA0F-4CE2-B229-7BBC2D9084AB}"/>
              </a:ext>
            </a:extLst>
          </p:cNvPr>
          <p:cNvSpPr>
            <a:spLocks noGrp="1"/>
          </p:cNvSpPr>
          <p:nvPr>
            <p:ph type="dt" sz="half" idx="10"/>
          </p:nvPr>
        </p:nvSpPr>
        <p:spPr/>
        <p:txBody>
          <a:bodyPr/>
          <a:lstStyle/>
          <a:p>
            <a:fld id="{7EA682B2-33C9-4D4F-9A18-C7D5F7FE2751}" type="datetime3">
              <a:rPr lang="en-US" smtClean="0"/>
              <a:t>2 November 2020</a:t>
            </a:fld>
            <a:endParaRPr lang="en-US"/>
          </a:p>
        </p:txBody>
      </p:sp>
      <p:sp>
        <p:nvSpPr>
          <p:cNvPr id="5" name="Rectangle 4">
            <a:extLst>
              <a:ext uri="{FF2B5EF4-FFF2-40B4-BE49-F238E27FC236}">
                <a16:creationId xmlns:a16="http://schemas.microsoft.com/office/drawing/2014/main" id="{8A53E21E-7CF7-4CC4-8BCD-1B6388A2620A}"/>
              </a:ext>
            </a:extLst>
          </p:cNvPr>
          <p:cNvSpPr/>
          <p:nvPr/>
        </p:nvSpPr>
        <p:spPr>
          <a:xfrm>
            <a:off x="1511808" y="1809134"/>
            <a:ext cx="3600000" cy="3600000"/>
          </a:xfrm>
          <a:prstGeom prst="rect">
            <a:avLst/>
          </a:prstGeom>
          <a:solidFill>
            <a:schemeClr val="bg1"/>
          </a:solidFill>
          <a:ln w="231775" cmpd="thickThin">
            <a:solidFill>
              <a:schemeClr val="accent1"/>
            </a:solidFill>
          </a:ln>
        </p:spPr>
        <p:txBody>
          <a:bodyPr wrap="square" lIns="0" tIns="0" rIns="0" bIns="0" anchor="ctr">
            <a:noAutofit/>
          </a:bodyPr>
          <a:lstStyle/>
          <a:p>
            <a:pPr algn="ctr"/>
            <a:r>
              <a:rPr lang="en-US" sz="3600" b="1">
                <a:solidFill>
                  <a:schemeClr val="accent1"/>
                </a:solidFill>
              </a:rPr>
              <a:t>Coffee Break </a:t>
            </a:r>
            <a:br>
              <a:rPr lang="en-US" sz="3600" b="1">
                <a:solidFill>
                  <a:schemeClr val="accent1"/>
                </a:solidFill>
              </a:rPr>
            </a:br>
            <a:r>
              <a:rPr lang="en-US" sz="3600" b="1">
                <a:solidFill>
                  <a:schemeClr val="accent1"/>
                </a:solidFill>
              </a:rPr>
              <a:t>(15min)</a:t>
            </a:r>
          </a:p>
        </p:txBody>
      </p:sp>
    </p:spTree>
    <p:extLst>
      <p:ext uri="{BB962C8B-B14F-4D97-AF65-F5344CB8AC3E}">
        <p14:creationId xmlns:p14="http://schemas.microsoft.com/office/powerpoint/2010/main" val="9493375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en-US"/>
              <a:t>Scenario update</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2 November 2020</a:t>
            </a:fld>
            <a:endParaRPr lang="en-US"/>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FEC42E4-D28A-4D70-8CEF-0771D74B8BD4}"/>
              </a:ext>
            </a:extLst>
          </p:cNvPr>
          <p:cNvSpPr txBox="1"/>
          <p:nvPr/>
        </p:nvSpPr>
        <p:spPr>
          <a:xfrm>
            <a:off x="9023983" y="104238"/>
            <a:ext cx="2851486" cy="400110"/>
          </a:xfrm>
          <a:prstGeom prst="rect">
            <a:avLst/>
          </a:prstGeom>
          <a:noFill/>
        </p:spPr>
        <p:txBody>
          <a:bodyPr wrap="none" rtlCol="0">
            <a:spAutoFit/>
          </a:bodyPr>
          <a:lstStyle/>
          <a:p>
            <a:pPr>
              <a:spcBef>
                <a:spcPts val="700"/>
              </a:spcBef>
              <a:buClr>
                <a:srgbClr val="DD8047"/>
              </a:buClr>
              <a:buSzPct val="60000"/>
            </a:pPr>
            <a:r>
              <a:rPr lang="en-US" sz="2000" b="1">
                <a:solidFill>
                  <a:schemeClr val="bg1"/>
                </a:solidFill>
                <a:latin typeface="Arial Black" panose="020B0A04020102020204" pitchFamily="34" charset="0"/>
              </a:rPr>
              <a:t>SIMULATION ONLY</a:t>
            </a:r>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152781" y="883139"/>
            <a:ext cx="6694334" cy="5502030"/>
          </a:xfrm>
          <a:prstGeom prst="rect">
            <a:avLst/>
          </a:prstGeom>
          <a:solidFill>
            <a:schemeClr val="tx2">
              <a:lumMod val="20000"/>
              <a:lumOff val="80000"/>
            </a:schemeClr>
          </a:solidFill>
        </p:spPr>
        <p:txBody>
          <a:bodyPr anchor="ctr">
            <a:noAutofit/>
          </a:bodyPr>
          <a:lstStyle/>
          <a:p>
            <a:pPr algn="just"/>
            <a:r>
              <a:rPr lang="en-US" sz="2400">
                <a:latin typeface="Arial"/>
                <a:cs typeface="Arial"/>
              </a:rPr>
              <a:t>Other seasonal respiratory illnesses are emerging within the population.</a:t>
            </a:r>
            <a:endParaRPr lang="en-US"/>
          </a:p>
          <a:p>
            <a:pPr algn="just"/>
            <a:r>
              <a:rPr lang="en-US" sz="2400">
                <a:latin typeface="Arial"/>
                <a:cs typeface="Arial"/>
              </a:rPr>
              <a:t>Some schools have closed over fears of COVID-19 outbreaks that have been found to be an outbreak of the common cold.   Both diseases have some similar symptoms.   </a:t>
            </a:r>
          </a:p>
          <a:p>
            <a:pPr algn="just"/>
            <a:r>
              <a:rPr lang="en-US" sz="2400">
                <a:latin typeface="Arial"/>
                <a:cs typeface="Arial"/>
              </a:rPr>
              <a:t>Some parents are concerned that children are being sent home from school unnecessarily</a:t>
            </a:r>
          </a:p>
          <a:p>
            <a:pPr lvl="0" algn="just"/>
            <a:r>
              <a:rPr lang="en-US" sz="2400">
                <a:latin typeface="Arial"/>
                <a:cs typeface="Arial"/>
              </a:rPr>
              <a:t>Influenza cases remain low however medical specialists are recommending that the population is vaccinated with the seasonal flu vaccine.</a:t>
            </a:r>
          </a:p>
          <a:p>
            <a:pPr lvl="0" algn="just"/>
            <a:r>
              <a:rPr lang="en-US" sz="2400">
                <a:latin typeface="Arial"/>
                <a:cs typeface="Arial"/>
              </a:rPr>
              <a:t>The extra testing requirements are putting strain on the laboratory capacity</a:t>
            </a:r>
          </a:p>
        </p:txBody>
      </p:sp>
      <p:pic>
        <p:nvPicPr>
          <p:cNvPr id="5122" name="Picture 2" descr="A laboratory in Kyiv, Ukraine performing PCR tests.">
            <a:extLst>
              <a:ext uri="{FF2B5EF4-FFF2-40B4-BE49-F238E27FC236}">
                <a16:creationId xmlns:a16="http://schemas.microsoft.com/office/drawing/2014/main" id="{3C8C826B-223B-4541-B71B-394A89FE88D6}"/>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978161" y="883139"/>
            <a:ext cx="5002712" cy="3331029"/>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Why this year's bad flu season is good for the flu vaccine">
            <a:extLst>
              <a:ext uri="{FF2B5EF4-FFF2-40B4-BE49-F238E27FC236}">
                <a16:creationId xmlns:a16="http://schemas.microsoft.com/office/drawing/2014/main" id="{73A84E22-40F8-AF42-9B57-B4E07702CB4D}"/>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978161" y="4370394"/>
            <a:ext cx="3022163" cy="20147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8010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4DAFD-A0A3-4E9F-8BCD-8CF1E43355C4}"/>
              </a:ext>
            </a:extLst>
          </p:cNvPr>
          <p:cNvSpPr>
            <a:spLocks noGrp="1"/>
          </p:cNvSpPr>
          <p:nvPr>
            <p:ph type="title"/>
          </p:nvPr>
        </p:nvSpPr>
        <p:spPr/>
        <p:txBody>
          <a:bodyPr>
            <a:normAutofit fontScale="90000"/>
          </a:bodyPr>
          <a:lstStyle/>
          <a:p>
            <a:r>
              <a:rPr lang="en-US"/>
              <a:t>Suggested Agenda</a:t>
            </a:r>
          </a:p>
        </p:txBody>
      </p:sp>
      <p:sp>
        <p:nvSpPr>
          <p:cNvPr id="4" name="Date Placeholder 3">
            <a:extLst>
              <a:ext uri="{FF2B5EF4-FFF2-40B4-BE49-F238E27FC236}">
                <a16:creationId xmlns:a16="http://schemas.microsoft.com/office/drawing/2014/main" id="{A3B10564-5E44-4E45-905F-4B41B230E036}"/>
              </a:ext>
            </a:extLst>
          </p:cNvPr>
          <p:cNvSpPr>
            <a:spLocks noGrp="1"/>
          </p:cNvSpPr>
          <p:nvPr>
            <p:ph type="dt" sz="half" idx="10"/>
          </p:nvPr>
        </p:nvSpPr>
        <p:spPr/>
        <p:txBody>
          <a:bodyPr/>
          <a:lstStyle/>
          <a:p>
            <a:fld id="{7EA682B2-33C9-4D4F-9A18-C7D5F7FE2751}" type="datetime3">
              <a:rPr lang="en-US" smtClean="0"/>
              <a:t>2 November 2020</a:t>
            </a:fld>
            <a:endParaRPr lang="en-US"/>
          </a:p>
        </p:txBody>
      </p:sp>
      <p:sp>
        <p:nvSpPr>
          <p:cNvPr id="5" name="Content Placeholder 2">
            <a:extLst>
              <a:ext uri="{FF2B5EF4-FFF2-40B4-BE49-F238E27FC236}">
                <a16:creationId xmlns:a16="http://schemas.microsoft.com/office/drawing/2014/main" id="{2DE68DE2-6316-4455-9697-9ED7EF612BA9}"/>
              </a:ext>
            </a:extLst>
          </p:cNvPr>
          <p:cNvSpPr>
            <a:spLocks noGrp="1"/>
          </p:cNvSpPr>
          <p:nvPr>
            <p:ph idx="1"/>
          </p:nvPr>
        </p:nvSpPr>
        <p:spPr>
          <a:xfrm>
            <a:off x="237744" y="1033272"/>
            <a:ext cx="5779211" cy="4018302"/>
          </a:xfrm>
        </p:spPr>
        <p:txBody>
          <a:bodyPr>
            <a:noAutofit/>
          </a:bodyPr>
          <a:lstStyle/>
          <a:p>
            <a:pPr marL="0" lvl="0" indent="0">
              <a:lnSpc>
                <a:spcPct val="100000"/>
              </a:lnSpc>
              <a:spcBef>
                <a:spcPts val="700"/>
              </a:spcBef>
              <a:buClr>
                <a:srgbClr val="DD8047"/>
              </a:buClr>
              <a:buSzPct val="60000"/>
              <a:buNone/>
              <a:defRPr/>
            </a:pPr>
            <a:r>
              <a:rPr lang="en-GB" sz="2000" b="1">
                <a:solidFill>
                  <a:srgbClr val="0070C0"/>
                </a:solidFill>
                <a:latin typeface="+mj-lt"/>
                <a:cs typeface="Calibri" panose="020F0502020204030204" pitchFamily="34" charset="0"/>
              </a:rPr>
              <a:t>Part 1:</a:t>
            </a:r>
          </a:p>
          <a:p>
            <a:pPr defTabSz="1252538"/>
            <a:r>
              <a:rPr lang="en-US" sz="2000" i="1">
                <a:latin typeface="+mj-lt"/>
              </a:rPr>
              <a:t>08:45	Registration</a:t>
            </a:r>
          </a:p>
          <a:p>
            <a:pPr defTabSz="1252538"/>
            <a:r>
              <a:rPr lang="en-GB" sz="2000" i="1">
                <a:latin typeface="+mj-lt"/>
              </a:rPr>
              <a:t>09:00   	Introduction</a:t>
            </a:r>
            <a:endParaRPr lang="en-US" sz="2000">
              <a:latin typeface="+mj-lt"/>
            </a:endParaRPr>
          </a:p>
          <a:p>
            <a:pPr defTabSz="1252538"/>
            <a:r>
              <a:rPr lang="en-GB" sz="2000" i="1">
                <a:latin typeface="+mj-lt"/>
              </a:rPr>
              <a:t>09:10 	Exercise Objectives and how to play</a:t>
            </a:r>
            <a:endParaRPr lang="en-US" sz="2000">
              <a:latin typeface="+mj-lt"/>
            </a:endParaRPr>
          </a:p>
          <a:p>
            <a:pPr defTabSz="1252538"/>
            <a:r>
              <a:rPr lang="en-GB" sz="2000" i="1">
                <a:latin typeface="+mj-lt"/>
              </a:rPr>
              <a:t>09:15   	Table-top Simulation </a:t>
            </a:r>
          </a:p>
          <a:p>
            <a:pPr defTabSz="1252538"/>
            <a:r>
              <a:rPr lang="en-GB" sz="2000" i="1">
                <a:latin typeface="+mj-lt"/>
              </a:rPr>
              <a:t>10:45	Coffee break (15 min)</a:t>
            </a:r>
            <a:endParaRPr lang="en-US" sz="2000">
              <a:latin typeface="+mj-lt"/>
            </a:endParaRPr>
          </a:p>
          <a:p>
            <a:pPr defTabSz="1252538"/>
            <a:r>
              <a:rPr lang="en-GB" sz="2000" i="1">
                <a:latin typeface="+mj-lt"/>
              </a:rPr>
              <a:t>11:00	Table-top Simulation </a:t>
            </a:r>
          </a:p>
          <a:p>
            <a:pPr defTabSz="1252538"/>
            <a:r>
              <a:rPr lang="en-GB" sz="2000" i="1">
                <a:latin typeface="+mj-lt"/>
              </a:rPr>
              <a:t>12:30	Hot-wash</a:t>
            </a:r>
            <a:endParaRPr lang="en-US" sz="2000">
              <a:latin typeface="+mj-lt"/>
            </a:endParaRPr>
          </a:p>
          <a:p>
            <a:pPr defTabSz="1252538"/>
            <a:r>
              <a:rPr lang="en-GB" sz="2000" i="1">
                <a:latin typeface="+mj-lt"/>
              </a:rPr>
              <a:t>13:00 	Close part 1</a:t>
            </a:r>
          </a:p>
          <a:p>
            <a:pPr defTabSz="1252538"/>
            <a:r>
              <a:rPr lang="en-US" sz="2000" i="1">
                <a:latin typeface="+mj-lt"/>
              </a:rPr>
              <a:t>13:00	Lunch</a:t>
            </a:r>
            <a:endParaRPr lang="en-US" sz="2000">
              <a:latin typeface="+mj-lt"/>
            </a:endParaRPr>
          </a:p>
        </p:txBody>
      </p:sp>
      <p:sp>
        <p:nvSpPr>
          <p:cNvPr id="6" name="TextBox 5">
            <a:extLst>
              <a:ext uri="{FF2B5EF4-FFF2-40B4-BE49-F238E27FC236}">
                <a16:creationId xmlns:a16="http://schemas.microsoft.com/office/drawing/2014/main" id="{45345226-480B-414B-AA22-2B6F837BB1F0}"/>
              </a:ext>
            </a:extLst>
          </p:cNvPr>
          <p:cNvSpPr txBox="1"/>
          <p:nvPr/>
        </p:nvSpPr>
        <p:spPr>
          <a:xfrm>
            <a:off x="6056478" y="1033272"/>
            <a:ext cx="6266459" cy="3490699"/>
          </a:xfrm>
          <a:prstGeom prst="rect">
            <a:avLst/>
          </a:prstGeom>
          <a:noFill/>
        </p:spPr>
        <p:txBody>
          <a:bodyPr wrap="none" rtlCol="0">
            <a:spAutoFit/>
          </a:bodyPr>
          <a:lstStyle/>
          <a:p>
            <a:pPr lvl="0">
              <a:spcBef>
                <a:spcPts val="700"/>
              </a:spcBef>
              <a:buClr>
                <a:srgbClr val="DD8047"/>
              </a:buClr>
              <a:buSzPct val="60000"/>
              <a:defRPr/>
            </a:pPr>
            <a:r>
              <a:rPr lang="en-GB" sz="2000" b="1">
                <a:solidFill>
                  <a:srgbClr val="0070C0"/>
                </a:solidFill>
                <a:latin typeface="+mj-lt"/>
                <a:cs typeface="Calibri" panose="020F0502020204030204" pitchFamily="34" charset="0"/>
              </a:rPr>
              <a:t>Part 2: </a:t>
            </a:r>
          </a:p>
          <a:p>
            <a:pPr lvl="0">
              <a:spcBef>
                <a:spcPts val="700"/>
              </a:spcBef>
              <a:buClr>
                <a:srgbClr val="DD8047"/>
              </a:buClr>
              <a:buSzPct val="60000"/>
              <a:defRPr/>
            </a:pPr>
            <a:r>
              <a:rPr lang="en-US" sz="2000">
                <a:solidFill>
                  <a:srgbClr val="383838"/>
                </a:solidFill>
                <a:cs typeface="Calibri" panose="020F0502020204030204" pitchFamily="34" charset="0"/>
              </a:rPr>
              <a:t>09:00   Re-cap </a:t>
            </a:r>
          </a:p>
          <a:p>
            <a:pPr lvl="0">
              <a:spcBef>
                <a:spcPts val="700"/>
              </a:spcBef>
              <a:buClr>
                <a:srgbClr val="DD8047"/>
              </a:buClr>
              <a:buSzPct val="60000"/>
              <a:defRPr/>
            </a:pPr>
            <a:r>
              <a:rPr lang="en-US" sz="2000">
                <a:solidFill>
                  <a:srgbClr val="383838"/>
                </a:solidFill>
                <a:cs typeface="Calibri" panose="020F0502020204030204" pitchFamily="34" charset="0"/>
              </a:rPr>
              <a:t>09:15   Gaps analysis &amp; action planning </a:t>
            </a:r>
            <a:r>
              <a:rPr lang="en-US" i="1">
                <a:solidFill>
                  <a:srgbClr val="383838"/>
                </a:solidFill>
                <a:cs typeface="Calibri" panose="020F0502020204030204" pitchFamily="34" charset="0"/>
              </a:rPr>
              <a:t>(group work) </a:t>
            </a:r>
          </a:p>
          <a:p>
            <a:pPr lvl="0">
              <a:spcBef>
                <a:spcPts val="700"/>
              </a:spcBef>
              <a:buClr>
                <a:srgbClr val="DD8047"/>
              </a:buClr>
              <a:buSzPct val="60000"/>
              <a:defRPr/>
            </a:pPr>
            <a:r>
              <a:rPr lang="en-US" sz="2000">
                <a:solidFill>
                  <a:srgbClr val="383838"/>
                </a:solidFill>
                <a:cs typeface="Calibri" panose="020F0502020204030204" pitchFamily="34" charset="0"/>
              </a:rPr>
              <a:t>10:30   Coffee break (15 min)</a:t>
            </a:r>
          </a:p>
          <a:p>
            <a:pPr lvl="0">
              <a:spcBef>
                <a:spcPts val="700"/>
              </a:spcBef>
              <a:buClr>
                <a:srgbClr val="DD8047"/>
              </a:buClr>
              <a:buSzPct val="60000"/>
              <a:defRPr/>
            </a:pPr>
            <a:r>
              <a:rPr lang="en-US" sz="2000">
                <a:solidFill>
                  <a:srgbClr val="383838"/>
                </a:solidFill>
                <a:cs typeface="Calibri" panose="020F0502020204030204" pitchFamily="34" charset="0"/>
              </a:rPr>
              <a:t>10:45   Action planning continued  </a:t>
            </a:r>
            <a:r>
              <a:rPr lang="en-US" i="1">
                <a:solidFill>
                  <a:srgbClr val="383838"/>
                </a:solidFill>
                <a:cs typeface="Calibri" panose="020F0502020204030204" pitchFamily="34" charset="0"/>
              </a:rPr>
              <a:t>(group work) </a:t>
            </a:r>
            <a:endParaRPr lang="en-US" sz="2000" i="1">
              <a:solidFill>
                <a:srgbClr val="383838"/>
              </a:solidFill>
              <a:cs typeface="Calibri" panose="020F0502020204030204" pitchFamily="34" charset="0"/>
            </a:endParaRPr>
          </a:p>
          <a:p>
            <a:pPr lvl="0">
              <a:spcBef>
                <a:spcPts val="700"/>
              </a:spcBef>
              <a:buClr>
                <a:srgbClr val="DD8047"/>
              </a:buClr>
              <a:buSzPct val="60000"/>
              <a:defRPr/>
            </a:pPr>
            <a:r>
              <a:rPr lang="en-US" sz="2000">
                <a:solidFill>
                  <a:srgbClr val="383838"/>
                </a:solidFill>
                <a:cs typeface="Calibri" panose="020F0502020204030204" pitchFamily="34" charset="0"/>
              </a:rPr>
              <a:t>11:30	Consolidation in plenary session</a:t>
            </a:r>
          </a:p>
          <a:p>
            <a:pPr lvl="0">
              <a:spcBef>
                <a:spcPts val="700"/>
              </a:spcBef>
              <a:buClr>
                <a:srgbClr val="DD8047"/>
              </a:buClr>
              <a:buSzPct val="60000"/>
              <a:defRPr/>
            </a:pPr>
            <a:r>
              <a:rPr lang="en-US" sz="2000">
                <a:solidFill>
                  <a:srgbClr val="383838"/>
                </a:solidFill>
                <a:cs typeface="Calibri" panose="020F0502020204030204" pitchFamily="34" charset="0"/>
              </a:rPr>
              <a:t>12:00   Wrap up and next steps</a:t>
            </a:r>
          </a:p>
          <a:p>
            <a:pPr lvl="0">
              <a:spcBef>
                <a:spcPts val="700"/>
              </a:spcBef>
              <a:buClr>
                <a:srgbClr val="DD8047"/>
              </a:buClr>
              <a:buSzPct val="60000"/>
              <a:defRPr/>
            </a:pPr>
            <a:r>
              <a:rPr lang="en-US" sz="2000">
                <a:solidFill>
                  <a:srgbClr val="383838"/>
                </a:solidFill>
                <a:cs typeface="Calibri" panose="020F0502020204030204" pitchFamily="34" charset="0"/>
              </a:rPr>
              <a:t>12:30   Closing</a:t>
            </a:r>
          </a:p>
          <a:p>
            <a:endParaRPr lang="en-US" sz="2000">
              <a:latin typeface="+mj-lt"/>
              <a:cs typeface="Calibri" panose="020F0502020204030204" pitchFamily="34" charset="0"/>
            </a:endParaRPr>
          </a:p>
        </p:txBody>
      </p:sp>
      <p:cxnSp>
        <p:nvCxnSpPr>
          <p:cNvPr id="9" name="Straight Connector 8">
            <a:extLst>
              <a:ext uri="{FF2B5EF4-FFF2-40B4-BE49-F238E27FC236}">
                <a16:creationId xmlns:a16="http://schemas.microsoft.com/office/drawing/2014/main" id="{80FE309E-CD75-4C2F-817D-B24489667C9A}"/>
              </a:ext>
            </a:extLst>
          </p:cNvPr>
          <p:cNvCxnSpPr>
            <a:cxnSpLocks/>
          </p:cNvCxnSpPr>
          <p:nvPr/>
        </p:nvCxnSpPr>
        <p:spPr>
          <a:xfrm>
            <a:off x="5963767" y="1033272"/>
            <a:ext cx="0" cy="4018302"/>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12233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en-US"/>
              <a:t>Session 3</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2 November 2020</a:t>
            </a:fld>
            <a:endParaRPr lang="en-US"/>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p:txBody>
          <a:bodyPr vert="horz" lIns="91440" tIns="45720" rIns="91440" bIns="45720" rtlCol="0" anchor="t">
            <a:noAutofit/>
          </a:bodyPr>
          <a:lstStyle/>
          <a:p>
            <a:pPr marL="0" indent="0">
              <a:buNone/>
            </a:pPr>
            <a:r>
              <a:rPr lang="en-US" sz="1800" b="1">
                <a:solidFill>
                  <a:schemeClr val="accent3"/>
                </a:solidFill>
                <a:latin typeface="Arial"/>
                <a:cs typeface="Arial"/>
              </a:rPr>
              <a:t>Questions for discussion</a:t>
            </a:r>
            <a:endParaRPr lang="en-US" sz="1800">
              <a:solidFill>
                <a:schemeClr val="accent3"/>
              </a:solidFill>
              <a:latin typeface="Arial"/>
              <a:cs typeface="Arial"/>
            </a:endParaRPr>
          </a:p>
          <a:p>
            <a:pPr marL="342900" indent="-342900">
              <a:lnSpc>
                <a:spcPct val="100000"/>
              </a:lnSpc>
              <a:spcBef>
                <a:spcPts val="600"/>
              </a:spcBef>
              <a:buFont typeface="+mj-lt"/>
              <a:buAutoNum type="arabicPeriod"/>
            </a:pPr>
            <a:r>
              <a:rPr lang="en-US" sz="1800">
                <a:latin typeface="Arial"/>
                <a:cs typeface="Arial"/>
              </a:rPr>
              <a:t>How will you confirm whether the patient has COVID-19, the common cold or influenza?</a:t>
            </a:r>
          </a:p>
          <a:p>
            <a:pPr marL="1257300" lvl="2" indent="-342900">
              <a:lnSpc>
                <a:spcPct val="100000"/>
              </a:lnSpc>
              <a:spcBef>
                <a:spcPts val="600"/>
              </a:spcBef>
              <a:buFont typeface="+mj-lt"/>
              <a:buAutoNum type="arabicPeriod"/>
            </a:pPr>
            <a:r>
              <a:rPr lang="en-US" sz="1800">
                <a:latin typeface="Arial"/>
                <a:cs typeface="Arial"/>
              </a:rPr>
              <a:t>Which laboratory will conduct the test? Does this lab have the appropriate equipment, including PPE? </a:t>
            </a:r>
            <a:endParaRPr lang="en-US" sz="1800"/>
          </a:p>
          <a:p>
            <a:pPr marL="1257300" lvl="2" indent="-342900">
              <a:lnSpc>
                <a:spcPct val="100000"/>
              </a:lnSpc>
              <a:spcBef>
                <a:spcPts val="600"/>
              </a:spcBef>
              <a:buFont typeface="+mj-lt"/>
              <a:buAutoNum type="arabicPeriod"/>
            </a:pPr>
            <a:r>
              <a:rPr lang="en-US" sz="1800">
                <a:latin typeface="Arial"/>
                <a:cs typeface="Arial"/>
              </a:rPr>
              <a:t>How long will confirmation take?</a:t>
            </a:r>
          </a:p>
          <a:p>
            <a:pPr marL="1257300" lvl="2" indent="-342900">
              <a:lnSpc>
                <a:spcPct val="100000"/>
              </a:lnSpc>
              <a:spcBef>
                <a:spcPts val="600"/>
              </a:spcBef>
              <a:buFont typeface="+mj-lt"/>
              <a:buAutoNum type="arabicPeriod"/>
            </a:pPr>
            <a:r>
              <a:rPr lang="en-US" sz="1800">
                <a:latin typeface="Arial"/>
                <a:cs typeface="Arial"/>
              </a:rPr>
              <a:t>How are you sharing your COVID-19 case data both nationally and internationally?</a:t>
            </a:r>
          </a:p>
          <a:p>
            <a:pPr marL="1257300" lvl="2" indent="-342900">
              <a:lnSpc>
                <a:spcPct val="100000"/>
              </a:lnSpc>
              <a:spcBef>
                <a:spcPts val="600"/>
              </a:spcBef>
              <a:buFont typeface="+mj-lt"/>
              <a:buAutoNum type="arabicPeriod"/>
            </a:pPr>
            <a:r>
              <a:rPr lang="en-US" sz="1800">
                <a:latin typeface="Arial"/>
                <a:cs typeface="Arial"/>
              </a:rPr>
              <a:t>Is the sharing of data covered by your planning processes?</a:t>
            </a:r>
          </a:p>
          <a:p>
            <a:pPr marL="342900" indent="-342900">
              <a:lnSpc>
                <a:spcPct val="100000"/>
              </a:lnSpc>
              <a:spcBef>
                <a:spcPts val="600"/>
              </a:spcBef>
              <a:buFont typeface="+mj-lt"/>
              <a:buAutoNum type="arabicPeriod"/>
            </a:pPr>
            <a:r>
              <a:rPr lang="en-US" sz="1800">
                <a:latin typeface="Arial"/>
                <a:cs typeface="Arial"/>
              </a:rPr>
              <a:t>Who needs to be informed of the results?</a:t>
            </a:r>
          </a:p>
          <a:p>
            <a:pPr marL="342900" indent="-342900">
              <a:lnSpc>
                <a:spcPct val="100000"/>
              </a:lnSpc>
              <a:spcBef>
                <a:spcPts val="600"/>
              </a:spcBef>
              <a:buFont typeface="+mj-lt"/>
              <a:buAutoNum type="arabicPeriod"/>
            </a:pPr>
            <a:r>
              <a:rPr lang="en-US" sz="1800">
                <a:latin typeface="Arial"/>
                <a:cs typeface="Arial"/>
              </a:rPr>
              <a:t>Do you have adequate laboratory facilities and what plans are in place to increase capacity if needed?</a:t>
            </a:r>
          </a:p>
          <a:p>
            <a:pPr marL="342900" indent="-342900">
              <a:lnSpc>
                <a:spcPct val="100000"/>
              </a:lnSpc>
              <a:spcBef>
                <a:spcPts val="600"/>
              </a:spcBef>
              <a:buFont typeface="+mj-lt"/>
              <a:buAutoNum type="arabicPeriod"/>
            </a:pPr>
            <a:r>
              <a:rPr lang="en-US" sz="1800">
                <a:latin typeface="Arial"/>
                <a:cs typeface="Arial"/>
              </a:rPr>
              <a:t>How will you manage cases of influenza and other seasonal illnesses?   </a:t>
            </a:r>
          </a:p>
          <a:p>
            <a:pPr marL="342900" indent="-342900">
              <a:lnSpc>
                <a:spcPct val="100000"/>
              </a:lnSpc>
              <a:spcBef>
                <a:spcPts val="600"/>
              </a:spcBef>
              <a:buAutoNum type="arabicPeriod"/>
            </a:pPr>
            <a:r>
              <a:rPr lang="en-US" sz="1800">
                <a:latin typeface="Arial"/>
                <a:cs typeface="Arial"/>
              </a:rPr>
              <a:t>How will you guide the public to differentiate between COVID-19 and seasonal illnesses?</a:t>
            </a:r>
            <a:endParaRPr lang="en-US"/>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9978391" y="5342554"/>
            <a:ext cx="2020803" cy="749356"/>
            <a:chOff x="9978391" y="5342554"/>
            <a:chExt cx="2020803" cy="749356"/>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668380" y="5522976"/>
              <a:ext cx="1330814" cy="461665"/>
            </a:xfrm>
            <a:prstGeom prst="rect">
              <a:avLst/>
            </a:prstGeom>
            <a:noFill/>
          </p:spPr>
          <p:txBody>
            <a:bodyPr wrap="none" rtlCol="0">
              <a:spAutoFit/>
            </a:bodyPr>
            <a:lstStyle/>
            <a:p>
              <a:pPr algn="l">
                <a:spcBef>
                  <a:spcPts val="700"/>
                </a:spcBef>
                <a:buClr>
                  <a:srgbClr val="DD8047"/>
                </a:buClr>
                <a:buSzPct val="60000"/>
              </a:pPr>
              <a:r>
                <a:rPr lang="en-US" sz="2400" b="1">
                  <a:solidFill>
                    <a:srgbClr val="0070C0"/>
                  </a:solidFill>
                  <a:latin typeface="+mj-lt"/>
                  <a:cs typeface="Calibri" panose="020F0502020204030204" pitchFamily="34" charset="0"/>
                </a:rPr>
                <a:t>30 mins</a:t>
              </a:r>
            </a:p>
          </p:txBody>
        </p:sp>
      </p:grpSp>
    </p:spTree>
    <p:extLst>
      <p:ext uri="{BB962C8B-B14F-4D97-AF65-F5344CB8AC3E}">
        <p14:creationId xmlns:p14="http://schemas.microsoft.com/office/powerpoint/2010/main" val="42904033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en-US"/>
              <a:t>Scenario update</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2 November 2020</a:t>
            </a:fld>
            <a:endParaRPr lang="en-US"/>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FEC42E4-D28A-4D70-8CEF-0771D74B8BD4}"/>
              </a:ext>
            </a:extLst>
          </p:cNvPr>
          <p:cNvSpPr txBox="1"/>
          <p:nvPr/>
        </p:nvSpPr>
        <p:spPr>
          <a:xfrm>
            <a:off x="9023983" y="104238"/>
            <a:ext cx="2851486" cy="400110"/>
          </a:xfrm>
          <a:prstGeom prst="rect">
            <a:avLst/>
          </a:prstGeom>
          <a:noFill/>
        </p:spPr>
        <p:txBody>
          <a:bodyPr wrap="none" rtlCol="0">
            <a:spAutoFit/>
          </a:bodyPr>
          <a:lstStyle/>
          <a:p>
            <a:pPr>
              <a:spcBef>
                <a:spcPts val="700"/>
              </a:spcBef>
              <a:buClr>
                <a:srgbClr val="DD8047"/>
              </a:buClr>
              <a:buSzPct val="60000"/>
            </a:pPr>
            <a:r>
              <a:rPr lang="en-US" sz="2000" b="1">
                <a:solidFill>
                  <a:schemeClr val="bg1"/>
                </a:solidFill>
                <a:latin typeface="Arial Black" panose="020B0A04020102020204" pitchFamily="34" charset="0"/>
              </a:rPr>
              <a:t>SIMULATION ONLY</a:t>
            </a:r>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152781" y="883139"/>
            <a:ext cx="6694334" cy="5502030"/>
          </a:xfrm>
          <a:prstGeom prst="rect">
            <a:avLst/>
          </a:prstGeom>
          <a:solidFill>
            <a:schemeClr val="tx2">
              <a:lumMod val="20000"/>
              <a:lumOff val="80000"/>
            </a:schemeClr>
          </a:solidFill>
        </p:spPr>
        <p:txBody>
          <a:bodyPr anchor="ctr">
            <a:noAutofit/>
          </a:bodyPr>
          <a:lstStyle/>
          <a:p>
            <a:pPr algn="just"/>
            <a:r>
              <a:rPr lang="en-US" sz="2400">
                <a:latin typeface="Arial"/>
                <a:cs typeface="Calibri"/>
              </a:rPr>
              <a:t>There has been a discussion of reimposing public health and social measures to control the increase in cases but there are concerns in the general population and the business community that not enough is done to protect their jobs and prevent closure of business.</a:t>
            </a:r>
            <a:endParaRPr lang="en-US">
              <a:latin typeface="Arial"/>
              <a:cs typeface="Calibri"/>
            </a:endParaRPr>
          </a:p>
          <a:p>
            <a:pPr algn="just"/>
            <a:r>
              <a:rPr lang="en-US" sz="2400">
                <a:latin typeface="Arial"/>
                <a:cs typeface="Calibri"/>
              </a:rPr>
              <a:t>Some people are refusing to take basic measures, such as keeping at least one-meter separation, adopting basic hygiene measures, wearing face coverings, avoiding crowds or undertaking unnecessary travel</a:t>
            </a:r>
          </a:p>
          <a:p>
            <a:pPr algn="just"/>
            <a:r>
              <a:rPr lang="en-US" sz="2400">
                <a:latin typeface="Arial"/>
                <a:cs typeface="Arial"/>
              </a:rPr>
              <a:t>The media is becoming increasingly critical of the government response labeling it as too simplistic in its approach.</a:t>
            </a:r>
          </a:p>
        </p:txBody>
      </p:sp>
      <p:pic>
        <p:nvPicPr>
          <p:cNvPr id="9" name="Picture 4">
            <a:extLst>
              <a:ext uri="{FF2B5EF4-FFF2-40B4-BE49-F238E27FC236}">
                <a16:creationId xmlns:a16="http://schemas.microsoft.com/office/drawing/2014/main" id="{F897C4BF-7073-FC45-82DA-443479E57EEE}"/>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p:blipFill>
        <p:spPr bwMode="auto">
          <a:xfrm>
            <a:off x="6990573" y="3537858"/>
            <a:ext cx="4604693" cy="2422195"/>
          </a:xfrm>
          <a:prstGeom prst="rect">
            <a:avLst/>
          </a:prstGeom>
          <a:noFill/>
          <a:extLst>
            <a:ext uri="{909E8E84-426E-40DD-AFC4-6F175D3DCCD1}">
              <a14:hiddenFill xmlns:a14="http://schemas.microsoft.com/office/drawing/2010/main">
                <a:solidFill>
                  <a:srgbClr val="FFFFFF"/>
                </a:solidFill>
              </a14:hiddenFill>
            </a:ext>
          </a:extLst>
        </p:spPr>
      </p:pic>
      <p:sp>
        <p:nvSpPr>
          <p:cNvPr id="3" name="AutoShape 2" descr="Anti mask protest: Psychologists explain why some refuse ...">
            <a:extLst>
              <a:ext uri="{FF2B5EF4-FFF2-40B4-BE49-F238E27FC236}">
                <a16:creationId xmlns:a16="http://schemas.microsoft.com/office/drawing/2014/main" id="{A34D0E37-274B-9F4E-AEFF-0058CBB3D449}"/>
              </a:ext>
            </a:extLst>
          </p:cNvPr>
          <p:cNvSpPr>
            <a:spLocks noChangeAspect="1" noChangeArrowheads="1"/>
          </p:cNvSpPr>
          <p:nvPr/>
        </p:nvSpPr>
        <p:spPr bwMode="auto">
          <a:xfrm flipH="1">
            <a:off x="6248399" y="805817"/>
            <a:ext cx="2775583" cy="277558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6" name="Picture 5">
            <a:extLst>
              <a:ext uri="{FF2B5EF4-FFF2-40B4-BE49-F238E27FC236}">
                <a16:creationId xmlns:a16="http://schemas.microsoft.com/office/drawing/2014/main" id="{9F785B0D-4AFC-5444-B19C-8CDAACC3CBF1}"/>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6980091" y="897947"/>
            <a:ext cx="2434811" cy="2422196"/>
          </a:xfrm>
          <a:prstGeom prst="rect">
            <a:avLst/>
          </a:prstGeom>
        </p:spPr>
      </p:pic>
      <p:pic>
        <p:nvPicPr>
          <p:cNvPr id="6150" name="Picture 6">
            <a:extLst>
              <a:ext uri="{FF2B5EF4-FFF2-40B4-BE49-F238E27FC236}">
                <a16:creationId xmlns:a16="http://schemas.microsoft.com/office/drawing/2014/main" id="{3239FE84-DD47-E345-9233-79B3522E62BA}"/>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p:blipFill>
        <p:spPr bwMode="auto">
          <a:xfrm>
            <a:off x="9556206" y="897947"/>
            <a:ext cx="2043727" cy="24221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67514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en-US"/>
              <a:t>Session 4</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2 November 2020</a:t>
            </a:fld>
            <a:endParaRPr lang="en-US"/>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p:txBody>
          <a:bodyPr vert="horz" lIns="91440" tIns="45720" rIns="91440" bIns="45720" rtlCol="0" anchor="t">
            <a:noAutofit/>
          </a:bodyPr>
          <a:lstStyle/>
          <a:p>
            <a:pPr marL="0" indent="0">
              <a:buNone/>
            </a:pPr>
            <a:r>
              <a:rPr lang="en-US" b="1">
                <a:solidFill>
                  <a:schemeClr val="accent3"/>
                </a:solidFill>
              </a:rPr>
              <a:t>Questions for discussion</a:t>
            </a:r>
            <a:endParaRPr lang="en-US"/>
          </a:p>
          <a:p>
            <a:pPr marL="514350" indent="-514350">
              <a:lnSpc>
                <a:spcPct val="100000"/>
              </a:lnSpc>
              <a:spcBef>
                <a:spcPts val="600"/>
              </a:spcBef>
              <a:buFont typeface="+mj-lt"/>
              <a:buAutoNum type="arabicPeriod"/>
            </a:pPr>
            <a:r>
              <a:rPr lang="en-US">
                <a:latin typeface="Arial"/>
                <a:cs typeface="Arial"/>
              </a:rPr>
              <a:t>Who is leading on risk communication?</a:t>
            </a:r>
          </a:p>
          <a:p>
            <a:pPr marL="514350" indent="-514350">
              <a:lnSpc>
                <a:spcPct val="100000"/>
              </a:lnSpc>
              <a:spcBef>
                <a:spcPts val="600"/>
              </a:spcBef>
              <a:buFont typeface="+mj-lt"/>
              <a:buAutoNum type="arabicPeriod"/>
            </a:pPr>
            <a:r>
              <a:rPr lang="en-US"/>
              <a:t>What communication needs to take place? To whom?</a:t>
            </a:r>
          </a:p>
          <a:p>
            <a:pPr marL="514350" indent="-514350">
              <a:lnSpc>
                <a:spcPct val="100000"/>
              </a:lnSpc>
              <a:spcBef>
                <a:spcPts val="600"/>
              </a:spcBef>
              <a:buFont typeface="+mj-lt"/>
              <a:buAutoNum type="arabicPeriod"/>
            </a:pPr>
            <a:r>
              <a:rPr lang="en-US"/>
              <a:t>What is your strategy for media communication?</a:t>
            </a:r>
          </a:p>
          <a:p>
            <a:pPr lvl="1">
              <a:lnSpc>
                <a:spcPct val="100000"/>
              </a:lnSpc>
              <a:spcBef>
                <a:spcPts val="600"/>
              </a:spcBef>
            </a:pPr>
            <a:r>
              <a:rPr lang="en-US"/>
              <a:t>What is the mechanism for rapid clearing of timely and transparent communication messaging and materials?</a:t>
            </a:r>
          </a:p>
          <a:p>
            <a:pPr lvl="1">
              <a:lnSpc>
                <a:spcPct val="100000"/>
              </a:lnSpc>
              <a:spcBef>
                <a:spcPts val="600"/>
              </a:spcBef>
            </a:pPr>
            <a:r>
              <a:rPr lang="en-US"/>
              <a:t>How will information and communication be coordinated across Ministries and partners, and across different levels of the government?</a:t>
            </a:r>
          </a:p>
          <a:p>
            <a:pPr marL="514350" indent="-514350">
              <a:lnSpc>
                <a:spcPct val="100000"/>
              </a:lnSpc>
              <a:spcBef>
                <a:spcPts val="600"/>
              </a:spcBef>
              <a:buFont typeface="+mj-lt"/>
              <a:buAutoNum type="arabicPeriod"/>
            </a:pPr>
            <a:r>
              <a:rPr lang="en-US">
                <a:latin typeface="Arial"/>
                <a:cs typeface="Arial"/>
              </a:rPr>
              <a:t>What steps are you taking to promote compliance with public health and social measures?</a:t>
            </a:r>
          </a:p>
          <a:p>
            <a:pPr marL="0" indent="0">
              <a:buNone/>
            </a:pPr>
            <a:endParaRPr lang="en-US"/>
          </a:p>
          <a:p>
            <a:endParaRPr lang="en-US"/>
          </a:p>
          <a:p>
            <a:endParaRPr lang="en-US"/>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9418492" y="5244894"/>
            <a:ext cx="2020803" cy="749356"/>
            <a:chOff x="9978391" y="5342554"/>
            <a:chExt cx="2020803" cy="749356"/>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668380" y="5522976"/>
              <a:ext cx="1330814" cy="461665"/>
            </a:xfrm>
            <a:prstGeom prst="rect">
              <a:avLst/>
            </a:prstGeom>
            <a:noFill/>
          </p:spPr>
          <p:txBody>
            <a:bodyPr wrap="none" rtlCol="0">
              <a:spAutoFit/>
            </a:bodyPr>
            <a:lstStyle/>
            <a:p>
              <a:pPr algn="l">
                <a:spcBef>
                  <a:spcPts val="700"/>
                </a:spcBef>
                <a:buClr>
                  <a:srgbClr val="DD8047"/>
                </a:buClr>
                <a:buSzPct val="60000"/>
              </a:pPr>
              <a:r>
                <a:rPr lang="en-US" sz="2400" b="1">
                  <a:solidFill>
                    <a:srgbClr val="0070C0"/>
                  </a:solidFill>
                  <a:latin typeface="+mj-lt"/>
                  <a:cs typeface="Calibri" panose="020F0502020204030204" pitchFamily="34" charset="0"/>
                </a:rPr>
                <a:t>30 mins</a:t>
              </a:r>
            </a:p>
          </p:txBody>
        </p:sp>
      </p:grpSp>
    </p:spTree>
    <p:extLst>
      <p:ext uri="{BB962C8B-B14F-4D97-AF65-F5344CB8AC3E}">
        <p14:creationId xmlns:p14="http://schemas.microsoft.com/office/powerpoint/2010/main" val="19196939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en-US"/>
              <a:t>Hot-Wash</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2 November 2020</a:t>
            </a:fld>
            <a:endParaRPr lang="en-US"/>
          </a:p>
        </p:txBody>
      </p:sp>
      <p:pic>
        <p:nvPicPr>
          <p:cNvPr id="10" name="image9.png" descr="drawing_light_bulb_with_pen_1600_clr.png">
            <a:extLst>
              <a:ext uri="{FF2B5EF4-FFF2-40B4-BE49-F238E27FC236}">
                <a16:creationId xmlns:a16="http://schemas.microsoft.com/office/drawing/2014/main" id="{BE1C5A5E-B8B6-4E35-940D-F3C9E11A8E90}"/>
              </a:ext>
            </a:extLst>
          </p:cNvPr>
          <p:cNvPicPr/>
          <p:nvPr/>
        </p:nvPicPr>
        <p:blipFill>
          <a:blip r:embed="rId2" cstate="email">
            <a:extLst>
              <a:ext uri="{28A0092B-C50C-407E-A947-70E740481C1C}">
                <a14:useLocalDpi xmlns:a14="http://schemas.microsoft.com/office/drawing/2010/main"/>
              </a:ext>
            </a:extLst>
          </a:blip>
          <a:stretch>
            <a:fillRect/>
          </a:stretch>
        </p:blipFill>
        <p:spPr>
          <a:xfrm>
            <a:off x="6744268" y="1944805"/>
            <a:ext cx="2737133" cy="2883175"/>
          </a:xfrm>
          <a:prstGeom prst="rect">
            <a:avLst/>
          </a:prstGeom>
          <a:ln w="12700">
            <a:miter lim="400000"/>
          </a:ln>
        </p:spPr>
      </p:pic>
      <p:sp>
        <p:nvSpPr>
          <p:cNvPr id="7" name="Rectangle 6">
            <a:extLst>
              <a:ext uri="{FF2B5EF4-FFF2-40B4-BE49-F238E27FC236}">
                <a16:creationId xmlns:a16="http://schemas.microsoft.com/office/drawing/2014/main" id="{C01FE6C6-074E-411A-8012-C35DDF7F562A}"/>
              </a:ext>
            </a:extLst>
          </p:cNvPr>
          <p:cNvSpPr/>
          <p:nvPr/>
        </p:nvSpPr>
        <p:spPr>
          <a:xfrm>
            <a:off x="2047164" y="2628688"/>
            <a:ext cx="4380931" cy="2823591"/>
          </a:xfrm>
          <a:prstGeom prst="rect">
            <a:avLst/>
          </a:prstGeom>
        </p:spPr>
        <p:txBody>
          <a:bodyPr wrap="square">
            <a:noAutofit/>
          </a:bodyPr>
          <a:lstStyle/>
          <a:p>
            <a:pPr algn="r"/>
            <a:r>
              <a:rPr lang="en-US" sz="3200" b="1"/>
              <a:t>Initial feedback from the participants on the </a:t>
            </a:r>
            <a:r>
              <a:rPr lang="en-US" sz="3200" b="1" err="1"/>
              <a:t>TTx</a:t>
            </a:r>
            <a:endParaRPr lang="en-US" sz="3200" b="1"/>
          </a:p>
        </p:txBody>
      </p:sp>
      <p:cxnSp>
        <p:nvCxnSpPr>
          <p:cNvPr id="9" name="Straight Connector 8">
            <a:extLst>
              <a:ext uri="{FF2B5EF4-FFF2-40B4-BE49-F238E27FC236}">
                <a16:creationId xmlns:a16="http://schemas.microsoft.com/office/drawing/2014/main" id="{9D121E52-4A50-4F4A-83AF-5C0983ECE7FA}"/>
              </a:ext>
            </a:extLst>
          </p:cNvPr>
          <p:cNvCxnSpPr>
            <a:cxnSpLocks/>
          </p:cNvCxnSpPr>
          <p:nvPr/>
        </p:nvCxnSpPr>
        <p:spPr>
          <a:xfrm>
            <a:off x="6571399" y="2804614"/>
            <a:ext cx="0" cy="1351129"/>
          </a:xfrm>
          <a:prstGeom prst="line">
            <a:avLst/>
          </a:prstGeom>
          <a:ln w="47625">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924851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iterate>
                                    <p:tmAbs val="0"/>
                                  </p:iterate>
                                  <p:childTnLst>
                                    <p:set>
                                      <p:cBhvr>
                                        <p:cTn id="6" fill="hold"/>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advAuto="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2 November 2020</a:t>
            </a:fld>
            <a:endParaRPr lang="en-US"/>
          </a:p>
        </p:txBody>
      </p:sp>
      <p:sp>
        <p:nvSpPr>
          <p:cNvPr id="7" name="Rectangle 6">
            <a:extLst>
              <a:ext uri="{FF2B5EF4-FFF2-40B4-BE49-F238E27FC236}">
                <a16:creationId xmlns:a16="http://schemas.microsoft.com/office/drawing/2014/main" id="{C01FE6C6-074E-411A-8012-C35DDF7F562A}"/>
              </a:ext>
            </a:extLst>
          </p:cNvPr>
          <p:cNvSpPr/>
          <p:nvPr/>
        </p:nvSpPr>
        <p:spPr>
          <a:xfrm>
            <a:off x="7515616" y="601010"/>
            <a:ext cx="4676384" cy="6004746"/>
          </a:xfrm>
          <a:prstGeom prst="rect">
            <a:avLst/>
          </a:prstGeom>
          <a:solidFill>
            <a:schemeClr val="tx2"/>
          </a:solidFill>
          <a:effectLst/>
        </p:spPr>
        <p:txBody>
          <a:bodyPr wrap="square">
            <a:noAutofit/>
          </a:bodyPr>
          <a:lstStyle/>
          <a:p>
            <a:pPr algn="r"/>
            <a:endParaRPr lang="en-US" sz="3200" b="1"/>
          </a:p>
        </p:txBody>
      </p:sp>
      <p:sp>
        <p:nvSpPr>
          <p:cNvPr id="11" name="Rectangle 10">
            <a:extLst>
              <a:ext uri="{FF2B5EF4-FFF2-40B4-BE49-F238E27FC236}">
                <a16:creationId xmlns:a16="http://schemas.microsoft.com/office/drawing/2014/main" id="{FF2F46E6-760F-43DE-BCC8-26BAFDC05A9D}"/>
              </a:ext>
            </a:extLst>
          </p:cNvPr>
          <p:cNvSpPr/>
          <p:nvPr/>
        </p:nvSpPr>
        <p:spPr>
          <a:xfrm>
            <a:off x="8057317" y="903743"/>
            <a:ext cx="3036409" cy="1323439"/>
          </a:xfrm>
          <a:prstGeom prst="rect">
            <a:avLst/>
          </a:prstGeom>
          <a:ln w="15875">
            <a:solidFill>
              <a:schemeClr val="bg1"/>
            </a:solidFill>
          </a:ln>
        </p:spPr>
        <p:txBody>
          <a:bodyPr wrap="none">
            <a:spAutoFit/>
          </a:bodyPr>
          <a:lstStyle/>
          <a:p>
            <a:pPr algn="ctr"/>
            <a:r>
              <a:rPr lang="en-US" sz="4000" b="1">
                <a:solidFill>
                  <a:schemeClr val="accent4">
                    <a:lumMod val="60000"/>
                    <a:lumOff val="40000"/>
                  </a:schemeClr>
                </a:solidFill>
              </a:rPr>
              <a:t>Summary </a:t>
            </a:r>
            <a:r>
              <a:rPr lang="en-US" sz="4000" b="1">
                <a:solidFill>
                  <a:schemeClr val="bg1"/>
                </a:solidFill>
              </a:rPr>
              <a:t>&amp;</a:t>
            </a:r>
          </a:p>
          <a:p>
            <a:pPr algn="ctr"/>
            <a:r>
              <a:rPr lang="en-US" sz="4000" b="1">
                <a:solidFill>
                  <a:schemeClr val="bg1"/>
                </a:solidFill>
              </a:rPr>
              <a:t>Next Steps</a:t>
            </a:r>
            <a:endParaRPr lang="en-US" sz="4000">
              <a:solidFill>
                <a:schemeClr val="bg1"/>
              </a:solidFill>
            </a:endParaRPr>
          </a:p>
        </p:txBody>
      </p:sp>
      <p:sp>
        <p:nvSpPr>
          <p:cNvPr id="12" name="Rectangle 11">
            <a:extLst>
              <a:ext uri="{FF2B5EF4-FFF2-40B4-BE49-F238E27FC236}">
                <a16:creationId xmlns:a16="http://schemas.microsoft.com/office/drawing/2014/main" id="{5B444B19-C2EE-4E64-AC58-E33AAEB9FDA5}"/>
              </a:ext>
            </a:extLst>
          </p:cNvPr>
          <p:cNvSpPr/>
          <p:nvPr/>
        </p:nvSpPr>
        <p:spPr>
          <a:xfrm>
            <a:off x="7835022" y="2653304"/>
            <a:ext cx="3769417" cy="3481466"/>
          </a:xfrm>
          <a:prstGeom prst="rect">
            <a:avLst/>
          </a:prstGeom>
        </p:spPr>
        <p:txBody>
          <a:bodyPr wrap="square">
            <a:spAutoFit/>
          </a:bodyPr>
          <a:lstStyle/>
          <a:p>
            <a:pPr>
              <a:lnSpc>
                <a:spcPct val="90000"/>
              </a:lnSpc>
              <a:spcBef>
                <a:spcPts val="700"/>
              </a:spcBef>
              <a:buClr>
                <a:srgbClr val="0090D0"/>
              </a:buClr>
              <a:buSzPct val="100000"/>
            </a:pPr>
            <a:r>
              <a:rPr lang="en-US" sz="2400" b="1">
                <a:solidFill>
                  <a:schemeClr val="bg1"/>
                </a:solidFill>
                <a:latin typeface="Calibri" panose="020F0502020204030204" pitchFamily="34" charset="0"/>
                <a:cs typeface="Calibri" panose="020F0502020204030204" pitchFamily="34" charset="0"/>
              </a:rPr>
              <a:t>Part II:</a:t>
            </a:r>
          </a:p>
          <a:p>
            <a:pPr>
              <a:lnSpc>
                <a:spcPct val="90000"/>
              </a:lnSpc>
              <a:spcBef>
                <a:spcPts val="700"/>
              </a:spcBef>
              <a:buClr>
                <a:srgbClr val="0090D0"/>
              </a:buClr>
              <a:buSzPct val="100000"/>
            </a:pPr>
            <a:endParaRPr lang="en-US" sz="2400" b="1">
              <a:solidFill>
                <a:schemeClr val="bg1"/>
              </a:solidFill>
              <a:latin typeface="Calibri" panose="020F0502020204030204" pitchFamily="34" charset="0"/>
              <a:cs typeface="Calibri" panose="020F0502020204030204" pitchFamily="34" charset="0"/>
            </a:endParaRPr>
          </a:p>
          <a:p>
            <a:pPr marL="457200" indent="-228600">
              <a:lnSpc>
                <a:spcPct val="90000"/>
              </a:lnSpc>
              <a:spcBef>
                <a:spcPts val="0"/>
              </a:spcBef>
              <a:spcAft>
                <a:spcPts val="1200"/>
              </a:spcAft>
              <a:buClr>
                <a:srgbClr val="0090D0"/>
              </a:buClr>
              <a:buSzPct val="100000"/>
              <a:buFont typeface="Arial" panose="020B0604020202020204" pitchFamily="34" charset="0"/>
              <a:buChar char="•"/>
            </a:pPr>
            <a:r>
              <a:rPr lang="en-US" sz="2400">
                <a:solidFill>
                  <a:schemeClr val="bg1"/>
                </a:solidFill>
                <a:latin typeface="Calibri" panose="020F0502020204030204" pitchFamily="34" charset="0"/>
                <a:cs typeface="Calibri" panose="020F0502020204030204" pitchFamily="34" charset="0"/>
              </a:rPr>
              <a:t>GAP analysis: Focus group discussion to review readiness benchmarks</a:t>
            </a:r>
          </a:p>
          <a:p>
            <a:pPr marL="457200" indent="-228600">
              <a:lnSpc>
                <a:spcPct val="90000"/>
              </a:lnSpc>
              <a:spcBef>
                <a:spcPts val="0"/>
              </a:spcBef>
              <a:spcAft>
                <a:spcPts val="1200"/>
              </a:spcAft>
              <a:buClr>
                <a:srgbClr val="0090D0"/>
              </a:buClr>
              <a:buSzPct val="100000"/>
              <a:buFont typeface="Arial" panose="020B0604020202020204" pitchFamily="34" charset="0"/>
              <a:buChar char="•"/>
            </a:pPr>
            <a:r>
              <a:rPr lang="en-US" sz="2400">
                <a:solidFill>
                  <a:schemeClr val="bg1"/>
                </a:solidFill>
                <a:latin typeface="Calibri" panose="020F0502020204030204" pitchFamily="34" charset="0"/>
                <a:cs typeface="Calibri" panose="020F0502020204030204" pitchFamily="34" charset="0"/>
              </a:rPr>
              <a:t>Action planning</a:t>
            </a:r>
          </a:p>
          <a:p>
            <a:pPr marL="457200" indent="-228600">
              <a:lnSpc>
                <a:spcPct val="90000"/>
              </a:lnSpc>
              <a:spcAft>
                <a:spcPts val="1200"/>
              </a:spcAft>
              <a:buClr>
                <a:srgbClr val="0090D0"/>
              </a:buClr>
              <a:buSzPct val="100000"/>
              <a:buFont typeface="Arial" panose="020B0604020202020204" pitchFamily="34" charset="0"/>
              <a:buChar char="•"/>
            </a:pPr>
            <a:r>
              <a:rPr lang="en-US" sz="2400">
                <a:solidFill>
                  <a:schemeClr val="bg1"/>
                </a:solidFill>
                <a:latin typeface="Calibri" panose="020F0502020204030204" pitchFamily="34" charset="0"/>
                <a:cs typeface="Calibri" panose="020F0502020204030204" pitchFamily="34" charset="0"/>
              </a:rPr>
              <a:t>Participants evaluation form</a:t>
            </a:r>
          </a:p>
        </p:txBody>
      </p:sp>
      <p:pic>
        <p:nvPicPr>
          <p:cNvPr id="6" name="Picture 5" descr="A group of people standing in front of a building&#10;&#10;Description automatically generated">
            <a:extLst>
              <a:ext uri="{FF2B5EF4-FFF2-40B4-BE49-F238E27FC236}">
                <a16:creationId xmlns:a16="http://schemas.microsoft.com/office/drawing/2014/main" id="{8D5A3D6A-A096-6349-AE2A-E0F9CC424BC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16001" y="1582963"/>
            <a:ext cx="5537200" cy="3962559"/>
          </a:xfrm>
          <a:prstGeom prst="rect">
            <a:avLst/>
          </a:prstGeom>
        </p:spPr>
      </p:pic>
    </p:spTree>
    <p:extLst>
      <p:ext uri="{BB962C8B-B14F-4D97-AF65-F5344CB8AC3E}">
        <p14:creationId xmlns:p14="http://schemas.microsoft.com/office/powerpoint/2010/main" val="6876344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4DAFD-A0A3-4E9F-8BCD-8CF1E43355C4}"/>
              </a:ext>
            </a:extLst>
          </p:cNvPr>
          <p:cNvSpPr>
            <a:spLocks noGrp="1"/>
          </p:cNvSpPr>
          <p:nvPr>
            <p:ph type="title"/>
          </p:nvPr>
        </p:nvSpPr>
        <p:spPr/>
        <p:txBody>
          <a:bodyPr>
            <a:normAutofit fontScale="90000"/>
          </a:bodyPr>
          <a:lstStyle/>
          <a:p>
            <a:r>
              <a:rPr lang="en-US"/>
              <a:t>Agenda part 2</a:t>
            </a:r>
          </a:p>
        </p:txBody>
      </p:sp>
      <p:sp>
        <p:nvSpPr>
          <p:cNvPr id="4" name="Date Placeholder 3">
            <a:extLst>
              <a:ext uri="{FF2B5EF4-FFF2-40B4-BE49-F238E27FC236}">
                <a16:creationId xmlns:a16="http://schemas.microsoft.com/office/drawing/2014/main" id="{A3B10564-5E44-4E45-905F-4B41B230E036}"/>
              </a:ext>
            </a:extLst>
          </p:cNvPr>
          <p:cNvSpPr>
            <a:spLocks noGrp="1"/>
          </p:cNvSpPr>
          <p:nvPr>
            <p:ph type="dt" sz="half" idx="10"/>
          </p:nvPr>
        </p:nvSpPr>
        <p:spPr/>
        <p:txBody>
          <a:bodyPr/>
          <a:lstStyle/>
          <a:p>
            <a:fld id="{7EA682B2-33C9-4D4F-9A18-C7D5F7FE2751}" type="datetime3">
              <a:rPr lang="en-US" smtClean="0"/>
              <a:t>2 November 2020</a:t>
            </a:fld>
            <a:endParaRPr lang="en-US"/>
          </a:p>
        </p:txBody>
      </p:sp>
      <p:sp>
        <p:nvSpPr>
          <p:cNvPr id="6" name="TextBox 5">
            <a:extLst>
              <a:ext uri="{FF2B5EF4-FFF2-40B4-BE49-F238E27FC236}">
                <a16:creationId xmlns:a16="http://schemas.microsoft.com/office/drawing/2014/main" id="{45345226-480B-414B-AA22-2B6F837BB1F0}"/>
              </a:ext>
            </a:extLst>
          </p:cNvPr>
          <p:cNvSpPr txBox="1"/>
          <p:nvPr/>
        </p:nvSpPr>
        <p:spPr>
          <a:xfrm>
            <a:off x="637203" y="1749779"/>
            <a:ext cx="5557932" cy="3490699"/>
          </a:xfrm>
          <a:prstGeom prst="rect">
            <a:avLst/>
          </a:prstGeom>
          <a:noFill/>
        </p:spPr>
        <p:txBody>
          <a:bodyPr wrap="none" rtlCol="0">
            <a:spAutoFit/>
          </a:bodyPr>
          <a:lstStyle/>
          <a:p>
            <a:pPr lvl="0">
              <a:spcBef>
                <a:spcPts val="700"/>
              </a:spcBef>
              <a:buClr>
                <a:srgbClr val="DD8047"/>
              </a:buClr>
              <a:buSzPct val="60000"/>
              <a:defRPr/>
            </a:pPr>
            <a:r>
              <a:rPr lang="en-GB" sz="2000" b="1">
                <a:solidFill>
                  <a:srgbClr val="0070C0"/>
                </a:solidFill>
                <a:latin typeface="+mj-lt"/>
                <a:cs typeface="Calibri" panose="020F0502020204030204" pitchFamily="34" charset="0"/>
              </a:rPr>
              <a:t>Part 2: </a:t>
            </a:r>
          </a:p>
          <a:p>
            <a:pPr lvl="0">
              <a:spcBef>
                <a:spcPts val="700"/>
              </a:spcBef>
              <a:buClr>
                <a:srgbClr val="DD8047"/>
              </a:buClr>
              <a:buSzPct val="60000"/>
              <a:defRPr/>
            </a:pPr>
            <a:r>
              <a:rPr lang="en-US" sz="2000">
                <a:solidFill>
                  <a:srgbClr val="383838"/>
                </a:solidFill>
                <a:latin typeface="+mj-lt"/>
                <a:cs typeface="Calibri" panose="020F0502020204030204" pitchFamily="34" charset="0"/>
              </a:rPr>
              <a:t>09:00	Re-cap </a:t>
            </a:r>
          </a:p>
          <a:p>
            <a:pPr lvl="0">
              <a:spcBef>
                <a:spcPts val="700"/>
              </a:spcBef>
              <a:buClr>
                <a:srgbClr val="DD8047"/>
              </a:buClr>
              <a:buSzPct val="60000"/>
              <a:defRPr/>
            </a:pPr>
            <a:r>
              <a:rPr lang="en-US" sz="2000">
                <a:solidFill>
                  <a:srgbClr val="383838"/>
                </a:solidFill>
                <a:latin typeface="+mj-lt"/>
                <a:cs typeface="Calibri" panose="020F0502020204030204" pitchFamily="34" charset="0"/>
              </a:rPr>
              <a:t>09:15	Strengths &amp; Gaps analysis </a:t>
            </a:r>
            <a:r>
              <a:rPr lang="en-US" i="1">
                <a:solidFill>
                  <a:srgbClr val="383838"/>
                </a:solidFill>
                <a:latin typeface="+mj-lt"/>
                <a:cs typeface="Calibri" panose="020F0502020204030204" pitchFamily="34" charset="0"/>
              </a:rPr>
              <a:t>(group work) </a:t>
            </a:r>
          </a:p>
          <a:p>
            <a:pPr lvl="0">
              <a:spcBef>
                <a:spcPts val="700"/>
              </a:spcBef>
              <a:buClr>
                <a:srgbClr val="DD8047"/>
              </a:buClr>
              <a:buSzPct val="60000"/>
              <a:defRPr/>
            </a:pPr>
            <a:r>
              <a:rPr lang="en-US" sz="2000">
                <a:solidFill>
                  <a:srgbClr val="383838"/>
                </a:solidFill>
                <a:latin typeface="+mj-lt"/>
                <a:cs typeface="Calibri" panose="020F0502020204030204" pitchFamily="34" charset="0"/>
              </a:rPr>
              <a:t>10:30  	Coffee break (15 min)</a:t>
            </a:r>
          </a:p>
          <a:p>
            <a:pPr lvl="0">
              <a:spcBef>
                <a:spcPts val="700"/>
              </a:spcBef>
              <a:buClr>
                <a:srgbClr val="DD8047"/>
              </a:buClr>
              <a:buSzPct val="60000"/>
              <a:defRPr/>
            </a:pPr>
            <a:r>
              <a:rPr lang="en-US" sz="2000">
                <a:solidFill>
                  <a:srgbClr val="383838"/>
                </a:solidFill>
                <a:latin typeface="+mj-lt"/>
                <a:cs typeface="Calibri" panose="020F0502020204030204" pitchFamily="34" charset="0"/>
              </a:rPr>
              <a:t>10:45  	Action planning </a:t>
            </a:r>
            <a:r>
              <a:rPr lang="en-US" i="1">
                <a:solidFill>
                  <a:srgbClr val="383838"/>
                </a:solidFill>
                <a:latin typeface="+mj-lt"/>
                <a:cs typeface="Calibri" panose="020F0502020204030204" pitchFamily="34" charset="0"/>
              </a:rPr>
              <a:t>(group work) </a:t>
            </a:r>
            <a:endParaRPr lang="en-US" sz="2000" i="1">
              <a:solidFill>
                <a:srgbClr val="383838"/>
              </a:solidFill>
              <a:latin typeface="+mj-lt"/>
              <a:cs typeface="Calibri" panose="020F0502020204030204" pitchFamily="34" charset="0"/>
            </a:endParaRPr>
          </a:p>
          <a:p>
            <a:pPr lvl="0">
              <a:spcBef>
                <a:spcPts val="700"/>
              </a:spcBef>
              <a:buClr>
                <a:srgbClr val="DD8047"/>
              </a:buClr>
              <a:buSzPct val="60000"/>
              <a:defRPr/>
            </a:pPr>
            <a:r>
              <a:rPr lang="en-US" sz="2000">
                <a:solidFill>
                  <a:srgbClr val="383838"/>
                </a:solidFill>
                <a:latin typeface="+mj-lt"/>
                <a:cs typeface="Calibri" panose="020F0502020204030204" pitchFamily="34" charset="0"/>
              </a:rPr>
              <a:t>11:30	Consolidation in plenary session</a:t>
            </a:r>
          </a:p>
          <a:p>
            <a:pPr lvl="0">
              <a:spcBef>
                <a:spcPts val="700"/>
              </a:spcBef>
              <a:buClr>
                <a:srgbClr val="DD8047"/>
              </a:buClr>
              <a:buSzPct val="60000"/>
              <a:defRPr/>
            </a:pPr>
            <a:r>
              <a:rPr lang="en-US" sz="2000">
                <a:solidFill>
                  <a:srgbClr val="383838"/>
                </a:solidFill>
                <a:latin typeface="+mj-lt"/>
                <a:cs typeface="Calibri" panose="020F0502020204030204" pitchFamily="34" charset="0"/>
              </a:rPr>
              <a:t>12:00	Wrap up and next steps</a:t>
            </a:r>
          </a:p>
          <a:p>
            <a:pPr lvl="0">
              <a:spcBef>
                <a:spcPts val="700"/>
              </a:spcBef>
              <a:buClr>
                <a:srgbClr val="DD8047"/>
              </a:buClr>
              <a:buSzPct val="60000"/>
              <a:defRPr/>
            </a:pPr>
            <a:r>
              <a:rPr lang="en-US" sz="2000">
                <a:solidFill>
                  <a:srgbClr val="383838"/>
                </a:solidFill>
                <a:latin typeface="+mj-lt"/>
                <a:cs typeface="Calibri" panose="020F0502020204030204" pitchFamily="34" charset="0"/>
              </a:rPr>
              <a:t>12:30	Closing</a:t>
            </a:r>
          </a:p>
          <a:p>
            <a:endParaRPr lang="en-US" sz="2000">
              <a:latin typeface="+mj-lt"/>
              <a:cs typeface="Calibri" panose="020F0502020204030204" pitchFamily="34" charset="0"/>
            </a:endParaRPr>
          </a:p>
        </p:txBody>
      </p:sp>
      <p:pic>
        <p:nvPicPr>
          <p:cNvPr id="10" name="Picture 9">
            <a:extLst>
              <a:ext uri="{FF2B5EF4-FFF2-40B4-BE49-F238E27FC236}">
                <a16:creationId xmlns:a16="http://schemas.microsoft.com/office/drawing/2014/main" id="{1289DD38-C76C-4D2F-9480-0059C555773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903662" y="2028418"/>
            <a:ext cx="4562939" cy="3032921"/>
          </a:xfrm>
          <a:prstGeom prst="rect">
            <a:avLst/>
          </a:prstGeom>
        </p:spPr>
      </p:pic>
    </p:spTree>
    <p:extLst>
      <p:ext uri="{BB962C8B-B14F-4D97-AF65-F5344CB8AC3E}">
        <p14:creationId xmlns:p14="http://schemas.microsoft.com/office/powerpoint/2010/main" val="41965567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D67A4-6045-44ED-A760-574DD29CB4AF}"/>
              </a:ext>
            </a:extLst>
          </p:cNvPr>
          <p:cNvSpPr>
            <a:spLocks noGrp="1"/>
          </p:cNvSpPr>
          <p:nvPr>
            <p:ph type="title"/>
          </p:nvPr>
        </p:nvSpPr>
        <p:spPr/>
        <p:txBody>
          <a:bodyPr>
            <a:normAutofit fontScale="90000"/>
          </a:bodyPr>
          <a:lstStyle/>
          <a:p>
            <a:r>
              <a:rPr lang="en-US"/>
              <a:t>COVID-19 SPRP</a:t>
            </a:r>
          </a:p>
        </p:txBody>
      </p:sp>
      <p:sp>
        <p:nvSpPr>
          <p:cNvPr id="3" name="Content Placeholder 2">
            <a:extLst>
              <a:ext uri="{FF2B5EF4-FFF2-40B4-BE49-F238E27FC236}">
                <a16:creationId xmlns:a16="http://schemas.microsoft.com/office/drawing/2014/main" id="{78FB3533-94C3-42AF-A3DF-5547AE17C2EF}"/>
              </a:ext>
            </a:extLst>
          </p:cNvPr>
          <p:cNvSpPr>
            <a:spLocks noGrp="1"/>
          </p:cNvSpPr>
          <p:nvPr>
            <p:ph idx="1"/>
          </p:nvPr>
        </p:nvSpPr>
        <p:spPr>
          <a:xfrm>
            <a:off x="838200" y="1017346"/>
            <a:ext cx="7522029" cy="5159617"/>
          </a:xfrm>
        </p:spPr>
        <p:txBody>
          <a:bodyPr>
            <a:normAutofit/>
          </a:bodyPr>
          <a:lstStyle/>
          <a:p>
            <a:pPr>
              <a:lnSpc>
                <a:spcPct val="100000"/>
              </a:lnSpc>
            </a:pPr>
            <a:r>
              <a:rPr lang="en-US" sz="2400">
                <a:latin typeface="+mn-lt"/>
                <a:cs typeface="Calibri" panose="020F0502020204030204" pitchFamily="34" charset="0"/>
              </a:rPr>
              <a:t>The </a:t>
            </a:r>
            <a:r>
              <a:rPr lang="en-US" sz="2400" b="1">
                <a:latin typeface="+mn-lt"/>
                <a:cs typeface="Calibri" panose="020F0502020204030204" pitchFamily="34" charset="0"/>
                <a:hlinkClick r:id="rId2"/>
              </a:rPr>
              <a:t>“</a:t>
            </a:r>
            <a:r>
              <a:rPr lang="en-US" sz="2400">
                <a:latin typeface="+mn-lt"/>
                <a:hlinkClick r:id="rId2"/>
              </a:rPr>
              <a:t> COVID-19 Strategic Preparedness and Response Plan (SPRP)” </a:t>
            </a:r>
            <a:r>
              <a:rPr lang="en-US" sz="2400">
                <a:latin typeface="+mn-lt"/>
                <a:cs typeface="Calibri" panose="020F0502020204030204" pitchFamily="34" charset="0"/>
              </a:rPr>
              <a:t>outlines the measures to be taken at country level to contain the virus and will be updated with further measures as and if the epidemiological situation changes. </a:t>
            </a:r>
          </a:p>
          <a:p>
            <a:pPr>
              <a:lnSpc>
                <a:spcPct val="100000"/>
              </a:lnSpc>
            </a:pPr>
            <a:r>
              <a:rPr lang="en-US" sz="2400" b="1">
                <a:latin typeface="+mn-lt"/>
                <a:cs typeface="Calibri" panose="020F0502020204030204" pitchFamily="34" charset="0"/>
              </a:rPr>
              <a:t>It will enable the targeted improvement of specific capacities. </a:t>
            </a:r>
          </a:p>
          <a:p>
            <a:pPr marL="0" indent="0">
              <a:buNone/>
            </a:pPr>
            <a:endParaRPr lang="en-ZA" sz="2400">
              <a:latin typeface="+mn-lt"/>
              <a:cs typeface="Calibri" panose="020F0502020204030204" pitchFamily="34" charset="0"/>
            </a:endParaRPr>
          </a:p>
          <a:p>
            <a:r>
              <a:rPr lang="en-US" sz="2400" u="sng">
                <a:latin typeface="+mn-lt"/>
                <a:cs typeface="Calibri" panose="020F0502020204030204" pitchFamily="34" charset="0"/>
              </a:rPr>
              <a:t>This information will help national authorities to</a:t>
            </a:r>
          </a:p>
          <a:p>
            <a:pPr marL="342900" indent="-342900"/>
            <a:r>
              <a:rPr lang="en-US" sz="2400">
                <a:latin typeface="+mn-lt"/>
                <a:cs typeface="Calibri" panose="020F0502020204030204" pitchFamily="34" charset="0"/>
              </a:rPr>
              <a:t>identify main gaps </a:t>
            </a:r>
          </a:p>
          <a:p>
            <a:pPr marL="342900" indent="-342900"/>
            <a:r>
              <a:rPr lang="en-US" sz="2400">
                <a:latin typeface="+mn-lt"/>
                <a:cs typeface="Calibri" panose="020F0502020204030204" pitchFamily="34" charset="0"/>
              </a:rPr>
              <a:t>perform risk assessments and </a:t>
            </a:r>
          </a:p>
          <a:p>
            <a:pPr marL="342900" indent="-342900"/>
            <a:r>
              <a:rPr lang="en-US" sz="2400">
                <a:latin typeface="+mn-lt"/>
                <a:cs typeface="Calibri" panose="020F0502020204030204" pitchFamily="34" charset="0"/>
              </a:rPr>
              <a:t>plan for response and control actions.</a:t>
            </a:r>
            <a:endParaRPr lang="en-ZA" sz="2400">
              <a:latin typeface="+mn-lt"/>
              <a:cs typeface="Calibri" panose="020F0502020204030204" pitchFamily="34" charset="0"/>
            </a:endParaRPr>
          </a:p>
        </p:txBody>
      </p:sp>
      <p:sp>
        <p:nvSpPr>
          <p:cNvPr id="4" name="Date Placeholder 3">
            <a:extLst>
              <a:ext uri="{FF2B5EF4-FFF2-40B4-BE49-F238E27FC236}">
                <a16:creationId xmlns:a16="http://schemas.microsoft.com/office/drawing/2014/main" id="{2D9A1CCC-322E-471D-AE48-C3EDFCBBEEF5}"/>
              </a:ext>
            </a:extLst>
          </p:cNvPr>
          <p:cNvSpPr>
            <a:spLocks noGrp="1"/>
          </p:cNvSpPr>
          <p:nvPr>
            <p:ph type="dt" sz="half" idx="10"/>
          </p:nvPr>
        </p:nvSpPr>
        <p:spPr/>
        <p:txBody>
          <a:bodyPr/>
          <a:lstStyle/>
          <a:p>
            <a:fld id="{7EA682B2-33C9-4D4F-9A18-C7D5F7FE2751}" type="datetime3">
              <a:rPr lang="en-US" smtClean="0"/>
              <a:t>2 November 2020</a:t>
            </a:fld>
            <a:endParaRPr lang="en-US"/>
          </a:p>
        </p:txBody>
      </p:sp>
      <p:pic>
        <p:nvPicPr>
          <p:cNvPr id="5" name="Picture 2">
            <a:extLst>
              <a:ext uri="{FF2B5EF4-FFF2-40B4-BE49-F238E27FC236}">
                <a16:creationId xmlns:a16="http://schemas.microsoft.com/office/drawing/2014/main" id="{EF40A15A-C45F-CA49-BDEF-48A678D1D566}"/>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360229" y="715843"/>
            <a:ext cx="3658976" cy="5702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50183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D67A4-6045-44ED-A760-574DD29CB4AF}"/>
              </a:ext>
            </a:extLst>
          </p:cNvPr>
          <p:cNvSpPr>
            <a:spLocks noGrp="1"/>
          </p:cNvSpPr>
          <p:nvPr>
            <p:ph type="title"/>
          </p:nvPr>
        </p:nvSpPr>
        <p:spPr/>
        <p:txBody>
          <a:bodyPr>
            <a:normAutofit fontScale="90000"/>
          </a:bodyPr>
          <a:lstStyle/>
          <a:p>
            <a:r>
              <a:rPr lang="en-US"/>
              <a:t>Strengths and gaps analysis</a:t>
            </a:r>
          </a:p>
        </p:txBody>
      </p:sp>
      <p:sp>
        <p:nvSpPr>
          <p:cNvPr id="4" name="Date Placeholder 3">
            <a:extLst>
              <a:ext uri="{FF2B5EF4-FFF2-40B4-BE49-F238E27FC236}">
                <a16:creationId xmlns:a16="http://schemas.microsoft.com/office/drawing/2014/main" id="{2D9A1CCC-322E-471D-AE48-C3EDFCBBEEF5}"/>
              </a:ext>
            </a:extLst>
          </p:cNvPr>
          <p:cNvSpPr>
            <a:spLocks noGrp="1"/>
          </p:cNvSpPr>
          <p:nvPr>
            <p:ph type="dt" sz="half" idx="10"/>
          </p:nvPr>
        </p:nvSpPr>
        <p:spPr/>
        <p:txBody>
          <a:bodyPr/>
          <a:lstStyle/>
          <a:p>
            <a:fld id="{7EA682B2-33C9-4D4F-9A18-C7D5F7FE2751}" type="datetime3">
              <a:rPr lang="en-US" smtClean="0"/>
              <a:t>2 November 2020</a:t>
            </a:fld>
            <a:endParaRPr lang="en-US"/>
          </a:p>
        </p:txBody>
      </p:sp>
      <p:sp>
        <p:nvSpPr>
          <p:cNvPr id="12" name="Rectangle 11">
            <a:extLst>
              <a:ext uri="{FF2B5EF4-FFF2-40B4-BE49-F238E27FC236}">
                <a16:creationId xmlns:a16="http://schemas.microsoft.com/office/drawing/2014/main" id="{1877A0E9-096C-4A41-9A11-6F78DDD52E07}"/>
              </a:ext>
            </a:extLst>
          </p:cNvPr>
          <p:cNvSpPr/>
          <p:nvPr/>
        </p:nvSpPr>
        <p:spPr>
          <a:xfrm>
            <a:off x="388225" y="5660071"/>
            <a:ext cx="4817660" cy="767789"/>
          </a:xfrm>
          <a:prstGeom prst="rect">
            <a:avLst/>
          </a:prstGeom>
          <a:solidFill>
            <a:schemeClr val="accent5">
              <a:lumMod val="50000"/>
            </a:schemeClr>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b="1">
                <a:solidFill>
                  <a:schemeClr val="bg1"/>
                </a:solidFill>
              </a:rPr>
              <a:t>ACTION PLAN</a:t>
            </a:r>
          </a:p>
        </p:txBody>
      </p:sp>
      <p:sp>
        <p:nvSpPr>
          <p:cNvPr id="11" name="Flowchart: Off-page Connector 10">
            <a:extLst>
              <a:ext uri="{FF2B5EF4-FFF2-40B4-BE49-F238E27FC236}">
                <a16:creationId xmlns:a16="http://schemas.microsoft.com/office/drawing/2014/main" id="{08E76C2F-ACDA-41BF-B5D5-4F2B6F3316EB}"/>
              </a:ext>
            </a:extLst>
          </p:cNvPr>
          <p:cNvSpPr/>
          <p:nvPr/>
        </p:nvSpPr>
        <p:spPr>
          <a:xfrm>
            <a:off x="388225" y="3740296"/>
            <a:ext cx="4817660" cy="2019058"/>
          </a:xfrm>
          <a:prstGeom prst="flowChartOffpageConnector">
            <a:avLst/>
          </a:prstGeom>
          <a:solidFill>
            <a:schemeClr val="tx2">
              <a:lumMod val="60000"/>
              <a:lumOff val="40000"/>
            </a:schemeClr>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a:solidFill>
                  <a:schemeClr val="tx1"/>
                </a:solidFill>
              </a:rPr>
              <a:t>Propose ideas to enhance your systems, plans &amp; Procedures</a:t>
            </a:r>
          </a:p>
        </p:txBody>
      </p:sp>
      <p:sp>
        <p:nvSpPr>
          <p:cNvPr id="10" name="Flowchart: Off-page Connector 9">
            <a:extLst>
              <a:ext uri="{FF2B5EF4-FFF2-40B4-BE49-F238E27FC236}">
                <a16:creationId xmlns:a16="http://schemas.microsoft.com/office/drawing/2014/main" id="{79B8B67E-8274-4744-97F0-91637BA7A559}"/>
              </a:ext>
            </a:extLst>
          </p:cNvPr>
          <p:cNvSpPr/>
          <p:nvPr/>
        </p:nvSpPr>
        <p:spPr>
          <a:xfrm>
            <a:off x="388225" y="2342740"/>
            <a:ext cx="4817660" cy="1474280"/>
          </a:xfrm>
          <a:prstGeom prst="flowChartOffpageConnector">
            <a:avLst/>
          </a:prstGeom>
          <a:solidFill>
            <a:schemeClr val="tx2">
              <a:lumMod val="40000"/>
              <a:lumOff val="60000"/>
            </a:schemeClr>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a:solidFill>
                  <a:schemeClr val="tx1"/>
                </a:solidFill>
              </a:rPr>
              <a:t>Check assumptions</a:t>
            </a:r>
          </a:p>
        </p:txBody>
      </p:sp>
      <p:sp>
        <p:nvSpPr>
          <p:cNvPr id="8" name="Flowchart: Off-page Connector 7">
            <a:extLst>
              <a:ext uri="{FF2B5EF4-FFF2-40B4-BE49-F238E27FC236}">
                <a16:creationId xmlns:a16="http://schemas.microsoft.com/office/drawing/2014/main" id="{D7F5B448-CFCC-47F0-A53A-961C9A8A21DE}"/>
              </a:ext>
            </a:extLst>
          </p:cNvPr>
          <p:cNvSpPr/>
          <p:nvPr/>
        </p:nvSpPr>
        <p:spPr>
          <a:xfrm>
            <a:off x="388225" y="914568"/>
            <a:ext cx="4817660" cy="1474280"/>
          </a:xfrm>
          <a:prstGeom prst="flowChartOffpageConnector">
            <a:avLst/>
          </a:prstGeom>
          <a:solidFill>
            <a:schemeClr val="bg2"/>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chemeClr val="tx1"/>
                </a:solidFill>
              </a:rPr>
              <a:t>Review strengths &amp; gaps</a:t>
            </a:r>
          </a:p>
        </p:txBody>
      </p:sp>
      <p:sp>
        <p:nvSpPr>
          <p:cNvPr id="13" name="Rectangle 12">
            <a:extLst>
              <a:ext uri="{FF2B5EF4-FFF2-40B4-BE49-F238E27FC236}">
                <a16:creationId xmlns:a16="http://schemas.microsoft.com/office/drawing/2014/main" id="{26D38A6C-2F8F-4154-AD53-AC19193B93C6}"/>
              </a:ext>
            </a:extLst>
          </p:cNvPr>
          <p:cNvSpPr/>
          <p:nvPr/>
        </p:nvSpPr>
        <p:spPr>
          <a:xfrm>
            <a:off x="5841242" y="1098647"/>
            <a:ext cx="5559361" cy="4571923"/>
          </a:xfrm>
          <a:prstGeom prst="rect">
            <a:avLst/>
          </a:prstGeom>
        </p:spPr>
        <p:txBody>
          <a:bodyPr wrap="square">
            <a:noAutofit/>
          </a:bodyPr>
          <a:lstStyle/>
          <a:p>
            <a:pPr>
              <a:spcAft>
                <a:spcPts val="1200"/>
              </a:spcAft>
            </a:pPr>
            <a:r>
              <a:rPr lang="en-US" b="1" u="sng">
                <a:latin typeface="+mj-lt"/>
                <a:cs typeface="Calibri" panose="020F0502020204030204" pitchFamily="34" charset="0"/>
              </a:rPr>
              <a:t>TASKS:</a:t>
            </a:r>
          </a:p>
          <a:p>
            <a:pPr marL="342900" indent="-342900">
              <a:spcAft>
                <a:spcPts val="1200"/>
              </a:spcAft>
              <a:buAutoNum type="arabicPeriod"/>
            </a:pPr>
            <a:r>
              <a:rPr lang="en-US">
                <a:latin typeface="+mj-lt"/>
                <a:cs typeface="Calibri" panose="020F0502020204030204" pitchFamily="34" charset="0"/>
              </a:rPr>
              <a:t>In groups, divide a piece of paper into three sections.</a:t>
            </a:r>
          </a:p>
          <a:p>
            <a:pPr marL="342900" indent="-342900">
              <a:spcAft>
                <a:spcPts val="1200"/>
              </a:spcAft>
              <a:buAutoNum type="arabicPeriod"/>
            </a:pPr>
            <a:r>
              <a:rPr lang="en-US">
                <a:latin typeface="+mj-lt"/>
                <a:cs typeface="Calibri" panose="020F0502020204030204" pitchFamily="34" charset="0"/>
              </a:rPr>
              <a:t>Review the Readiness Checklist, your plans and notes from your TTX</a:t>
            </a:r>
          </a:p>
          <a:p>
            <a:pPr marL="342900" indent="-342900">
              <a:spcAft>
                <a:spcPts val="1200"/>
              </a:spcAft>
              <a:buFont typeface="+mj-lt"/>
              <a:buAutoNum type="arabicPeriod"/>
            </a:pPr>
            <a:r>
              <a:rPr lang="en-US">
                <a:latin typeface="+mj-lt"/>
                <a:cs typeface="Calibri" panose="020F0502020204030204" pitchFamily="34" charset="0"/>
              </a:rPr>
              <a:t>Discuss and write your points in each of the sections to answer:</a:t>
            </a:r>
            <a:endParaRPr lang="en-US" b="1">
              <a:latin typeface="+mj-lt"/>
              <a:cs typeface="Calibri" panose="020F0502020204030204" pitchFamily="34" charset="0"/>
            </a:endParaRPr>
          </a:p>
          <a:p>
            <a:pPr marL="800100" lvl="1" indent="-342900">
              <a:spcAft>
                <a:spcPts val="1200"/>
              </a:spcAft>
              <a:buFont typeface="Arial" panose="020B0604020202020204" pitchFamily="34" charset="0"/>
              <a:buChar char="•"/>
            </a:pPr>
            <a:r>
              <a:rPr lang="en-US">
                <a:latin typeface="+mj-lt"/>
                <a:cs typeface="Calibri" panose="020F0502020204030204" pitchFamily="34" charset="0"/>
              </a:rPr>
              <a:t>What worked well? (Achievements)</a:t>
            </a:r>
          </a:p>
          <a:p>
            <a:pPr marL="800100" lvl="1" indent="-342900">
              <a:spcAft>
                <a:spcPts val="1200"/>
              </a:spcAft>
              <a:buFont typeface="Arial" panose="020B0604020202020204" pitchFamily="34" charset="0"/>
              <a:buChar char="•"/>
            </a:pPr>
            <a:r>
              <a:rPr lang="en-US">
                <a:latin typeface="+mj-lt"/>
                <a:cs typeface="Calibri" panose="020F0502020204030204" pitchFamily="34" charset="0"/>
              </a:rPr>
              <a:t>What was challenging? (Challenges)</a:t>
            </a:r>
          </a:p>
          <a:p>
            <a:pPr marL="800100" lvl="1" indent="-342900">
              <a:spcAft>
                <a:spcPts val="1200"/>
              </a:spcAft>
              <a:buFont typeface="Arial" panose="020B0604020202020204" pitchFamily="34" charset="0"/>
              <a:buChar char="•"/>
            </a:pPr>
            <a:r>
              <a:rPr lang="en-US">
                <a:latin typeface="+mj-lt"/>
                <a:cs typeface="Calibri" panose="020F0502020204030204" pitchFamily="34" charset="0"/>
              </a:rPr>
              <a:t>Recommendations? (and prioritize, to identify your top 3)</a:t>
            </a:r>
          </a:p>
        </p:txBody>
      </p:sp>
      <p:grpSp>
        <p:nvGrpSpPr>
          <p:cNvPr id="14" name="Group 13">
            <a:extLst>
              <a:ext uri="{FF2B5EF4-FFF2-40B4-BE49-F238E27FC236}">
                <a16:creationId xmlns:a16="http://schemas.microsoft.com/office/drawing/2014/main" id="{89301FD9-3E22-4D05-AB5A-E42D4E841735}"/>
              </a:ext>
            </a:extLst>
          </p:cNvPr>
          <p:cNvGrpSpPr/>
          <p:nvPr/>
        </p:nvGrpSpPr>
        <p:grpSpPr>
          <a:xfrm>
            <a:off x="9763730" y="701580"/>
            <a:ext cx="2020803" cy="749356"/>
            <a:chOff x="9978391" y="5342554"/>
            <a:chExt cx="2020803" cy="749356"/>
          </a:xfrm>
        </p:grpSpPr>
        <p:pic>
          <p:nvPicPr>
            <p:cNvPr id="15" name="Picture 14">
              <a:extLst>
                <a:ext uri="{FF2B5EF4-FFF2-40B4-BE49-F238E27FC236}">
                  <a16:creationId xmlns:a16="http://schemas.microsoft.com/office/drawing/2014/main" id="{68BB950D-E0EA-4CF9-914C-A9343E4B7783}"/>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6" name="TextBox 15">
              <a:extLst>
                <a:ext uri="{FF2B5EF4-FFF2-40B4-BE49-F238E27FC236}">
                  <a16:creationId xmlns:a16="http://schemas.microsoft.com/office/drawing/2014/main" id="{E30C1043-CB9B-46D4-B470-C7E83CDEBCC2}"/>
                </a:ext>
              </a:extLst>
            </p:cNvPr>
            <p:cNvSpPr txBox="1"/>
            <p:nvPr/>
          </p:nvSpPr>
          <p:spPr>
            <a:xfrm>
              <a:off x="10668380" y="5522976"/>
              <a:ext cx="1330814" cy="461665"/>
            </a:xfrm>
            <a:prstGeom prst="rect">
              <a:avLst/>
            </a:prstGeom>
            <a:noFill/>
          </p:spPr>
          <p:txBody>
            <a:bodyPr wrap="none" rtlCol="0">
              <a:spAutoFit/>
            </a:bodyPr>
            <a:lstStyle/>
            <a:p>
              <a:pPr algn="l">
                <a:spcBef>
                  <a:spcPts val="700"/>
                </a:spcBef>
                <a:buClr>
                  <a:srgbClr val="DD8047"/>
                </a:buClr>
                <a:buSzPct val="60000"/>
              </a:pPr>
              <a:r>
                <a:rPr lang="en-US" sz="2400" b="1">
                  <a:solidFill>
                    <a:srgbClr val="0070C0"/>
                  </a:solidFill>
                  <a:latin typeface="+mj-lt"/>
                  <a:cs typeface="Calibri" panose="020F0502020204030204" pitchFamily="34" charset="0"/>
                </a:rPr>
                <a:t>75 mins</a:t>
              </a:r>
            </a:p>
          </p:txBody>
        </p:sp>
      </p:grpSp>
      <p:cxnSp>
        <p:nvCxnSpPr>
          <p:cNvPr id="18" name="Straight Connector 17">
            <a:extLst>
              <a:ext uri="{FF2B5EF4-FFF2-40B4-BE49-F238E27FC236}">
                <a16:creationId xmlns:a16="http://schemas.microsoft.com/office/drawing/2014/main" id="{BCBB288C-3A71-44A7-A69E-8D16D8551DF0}"/>
              </a:ext>
            </a:extLst>
          </p:cNvPr>
          <p:cNvCxnSpPr/>
          <p:nvPr/>
        </p:nvCxnSpPr>
        <p:spPr>
          <a:xfrm>
            <a:off x="5575110" y="5534167"/>
            <a:ext cx="6228665"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5B964DD-F08B-438A-B1C8-E8CDC9A289C8}"/>
              </a:ext>
            </a:extLst>
          </p:cNvPr>
          <p:cNvSpPr txBox="1"/>
          <p:nvPr/>
        </p:nvSpPr>
        <p:spPr>
          <a:xfrm>
            <a:off x="6434920" y="5966533"/>
            <a:ext cx="4892722" cy="307777"/>
          </a:xfrm>
          <a:prstGeom prst="rect">
            <a:avLst/>
          </a:prstGeom>
          <a:noFill/>
        </p:spPr>
        <p:txBody>
          <a:bodyPr wrap="square" rtlCol="0">
            <a:spAutoFit/>
          </a:bodyPr>
          <a:lstStyle/>
          <a:p>
            <a:pPr algn="l">
              <a:spcBef>
                <a:spcPts val="700"/>
              </a:spcBef>
              <a:buClr>
                <a:srgbClr val="DD8047"/>
              </a:buClr>
              <a:buSzPct val="60000"/>
            </a:pPr>
            <a:r>
              <a:rPr lang="en-US" sz="1400" i="1">
                <a:solidFill>
                  <a:schemeClr val="accent1"/>
                </a:solidFill>
                <a:latin typeface="+mj-lt"/>
                <a:cs typeface="Calibri" panose="020F0502020204030204" pitchFamily="34" charset="0"/>
              </a:rPr>
              <a:t>Note: the action plan will be done in the next session</a:t>
            </a:r>
          </a:p>
        </p:txBody>
      </p:sp>
    </p:spTree>
    <p:extLst>
      <p:ext uri="{BB962C8B-B14F-4D97-AF65-F5344CB8AC3E}">
        <p14:creationId xmlns:p14="http://schemas.microsoft.com/office/powerpoint/2010/main" val="298856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C8DB75-6FDF-4990-B74D-9A2732931021}"/>
              </a:ext>
            </a:extLst>
          </p:cNvPr>
          <p:cNvSpPr>
            <a:spLocks noGrp="1"/>
          </p:cNvSpPr>
          <p:nvPr>
            <p:ph type="title"/>
          </p:nvPr>
        </p:nvSpPr>
        <p:spPr/>
        <p:txBody>
          <a:bodyPr>
            <a:normAutofit fontScale="90000"/>
          </a:bodyPr>
          <a:lstStyle/>
          <a:p>
            <a:r>
              <a:rPr lang="en-US"/>
              <a:t>Break</a:t>
            </a:r>
          </a:p>
        </p:txBody>
      </p:sp>
      <p:sp>
        <p:nvSpPr>
          <p:cNvPr id="4" name="Date Placeholder 3">
            <a:extLst>
              <a:ext uri="{FF2B5EF4-FFF2-40B4-BE49-F238E27FC236}">
                <a16:creationId xmlns:a16="http://schemas.microsoft.com/office/drawing/2014/main" id="{036C72D3-CA0F-4CE2-B229-7BBC2D9084AB}"/>
              </a:ext>
            </a:extLst>
          </p:cNvPr>
          <p:cNvSpPr>
            <a:spLocks noGrp="1"/>
          </p:cNvSpPr>
          <p:nvPr>
            <p:ph type="dt" sz="half" idx="10"/>
          </p:nvPr>
        </p:nvSpPr>
        <p:spPr/>
        <p:txBody>
          <a:bodyPr/>
          <a:lstStyle/>
          <a:p>
            <a:fld id="{7EA682B2-33C9-4D4F-9A18-C7D5F7FE2751}" type="datetime3">
              <a:rPr lang="en-US" smtClean="0"/>
              <a:t>2 November 2020</a:t>
            </a:fld>
            <a:endParaRPr lang="en-US"/>
          </a:p>
        </p:txBody>
      </p:sp>
      <p:sp>
        <p:nvSpPr>
          <p:cNvPr id="5" name="Rectangle 4">
            <a:extLst>
              <a:ext uri="{FF2B5EF4-FFF2-40B4-BE49-F238E27FC236}">
                <a16:creationId xmlns:a16="http://schemas.microsoft.com/office/drawing/2014/main" id="{8A53E21E-7CF7-4CC4-8BCD-1B6388A2620A}"/>
              </a:ext>
            </a:extLst>
          </p:cNvPr>
          <p:cNvSpPr/>
          <p:nvPr/>
        </p:nvSpPr>
        <p:spPr>
          <a:xfrm>
            <a:off x="1511808" y="1809134"/>
            <a:ext cx="3600000" cy="3600000"/>
          </a:xfrm>
          <a:prstGeom prst="rect">
            <a:avLst/>
          </a:prstGeom>
          <a:solidFill>
            <a:schemeClr val="bg1"/>
          </a:solidFill>
          <a:ln w="231775" cmpd="thickThin">
            <a:solidFill>
              <a:schemeClr val="accent1"/>
            </a:solidFill>
          </a:ln>
        </p:spPr>
        <p:txBody>
          <a:bodyPr wrap="square" lIns="0" tIns="0" rIns="0" bIns="0" anchor="ctr">
            <a:noAutofit/>
          </a:bodyPr>
          <a:lstStyle/>
          <a:p>
            <a:pPr algn="ctr"/>
            <a:r>
              <a:rPr lang="en-US" sz="3600" b="1">
                <a:solidFill>
                  <a:schemeClr val="accent1"/>
                </a:solidFill>
              </a:rPr>
              <a:t>Coffee Break </a:t>
            </a:r>
            <a:br>
              <a:rPr lang="en-US" sz="3600" b="1">
                <a:solidFill>
                  <a:schemeClr val="accent1"/>
                </a:solidFill>
              </a:rPr>
            </a:br>
            <a:r>
              <a:rPr lang="en-US" sz="3600" b="1">
                <a:solidFill>
                  <a:schemeClr val="accent1"/>
                </a:solidFill>
              </a:rPr>
              <a:t>(15min)</a:t>
            </a:r>
          </a:p>
        </p:txBody>
      </p:sp>
      <p:pic>
        <p:nvPicPr>
          <p:cNvPr id="8" name="Content Placeholder 6" descr="A close up of a coffee cup sitting on a table&#10;&#10;Description automatically generated">
            <a:extLst>
              <a:ext uri="{FF2B5EF4-FFF2-40B4-BE49-F238E27FC236}">
                <a16:creationId xmlns:a16="http://schemas.microsoft.com/office/drawing/2014/main" id="{40D55979-E3C8-4FF8-8E59-A1BD7A07A87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785448" y="608658"/>
            <a:ext cx="5256363" cy="6000953"/>
          </a:xfrm>
          <a:prstGeom prst="rect">
            <a:avLst/>
          </a:prstGeom>
        </p:spPr>
      </p:pic>
    </p:spTree>
    <p:extLst>
      <p:ext uri="{BB962C8B-B14F-4D97-AF65-F5344CB8AC3E}">
        <p14:creationId xmlns:p14="http://schemas.microsoft.com/office/powerpoint/2010/main" val="23032282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330F-8F6C-451F-B474-42C12FEF873B}"/>
              </a:ext>
            </a:extLst>
          </p:cNvPr>
          <p:cNvSpPr>
            <a:spLocks noGrp="1"/>
          </p:cNvSpPr>
          <p:nvPr>
            <p:ph type="title"/>
          </p:nvPr>
        </p:nvSpPr>
        <p:spPr/>
        <p:txBody>
          <a:bodyPr>
            <a:normAutofit fontScale="90000"/>
          </a:bodyPr>
          <a:lstStyle/>
          <a:p>
            <a:r>
              <a:rPr lang="en-US"/>
              <a:t>Action Plan</a:t>
            </a:r>
          </a:p>
        </p:txBody>
      </p:sp>
      <p:sp>
        <p:nvSpPr>
          <p:cNvPr id="4" name="Date Placeholder 3">
            <a:extLst>
              <a:ext uri="{FF2B5EF4-FFF2-40B4-BE49-F238E27FC236}">
                <a16:creationId xmlns:a16="http://schemas.microsoft.com/office/drawing/2014/main" id="{38AF6609-EB6A-404F-AE07-77BA3F8C38EC}"/>
              </a:ext>
            </a:extLst>
          </p:cNvPr>
          <p:cNvSpPr>
            <a:spLocks noGrp="1"/>
          </p:cNvSpPr>
          <p:nvPr>
            <p:ph type="dt" sz="half" idx="10"/>
          </p:nvPr>
        </p:nvSpPr>
        <p:spPr/>
        <p:txBody>
          <a:bodyPr/>
          <a:lstStyle/>
          <a:p>
            <a:fld id="{7EA682B2-33C9-4D4F-9A18-C7D5F7FE2751}" type="datetime3">
              <a:rPr lang="en-US" smtClean="0"/>
              <a:t>2 November 2020</a:t>
            </a:fld>
            <a:endParaRPr lang="en-US"/>
          </a:p>
        </p:txBody>
      </p:sp>
      <p:grpSp>
        <p:nvGrpSpPr>
          <p:cNvPr id="21" name="Group 20">
            <a:extLst>
              <a:ext uri="{FF2B5EF4-FFF2-40B4-BE49-F238E27FC236}">
                <a16:creationId xmlns:a16="http://schemas.microsoft.com/office/drawing/2014/main" id="{7B2A816A-70D3-48BC-BE06-C4284701AC98}"/>
              </a:ext>
            </a:extLst>
          </p:cNvPr>
          <p:cNvGrpSpPr/>
          <p:nvPr/>
        </p:nvGrpSpPr>
        <p:grpSpPr>
          <a:xfrm>
            <a:off x="1445420" y="5643350"/>
            <a:ext cx="2020803" cy="749356"/>
            <a:chOff x="9978391" y="5342554"/>
            <a:chExt cx="2020803" cy="749356"/>
          </a:xfrm>
        </p:grpSpPr>
        <p:pic>
          <p:nvPicPr>
            <p:cNvPr id="22" name="Picture 21">
              <a:extLst>
                <a:ext uri="{FF2B5EF4-FFF2-40B4-BE49-F238E27FC236}">
                  <a16:creationId xmlns:a16="http://schemas.microsoft.com/office/drawing/2014/main" id="{51F79309-2284-4C6C-8B8E-00FB51F645F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23" name="TextBox 22">
              <a:extLst>
                <a:ext uri="{FF2B5EF4-FFF2-40B4-BE49-F238E27FC236}">
                  <a16:creationId xmlns:a16="http://schemas.microsoft.com/office/drawing/2014/main" id="{6FFD4572-B504-4819-B475-93A622443C5B}"/>
                </a:ext>
              </a:extLst>
            </p:cNvPr>
            <p:cNvSpPr txBox="1"/>
            <p:nvPr/>
          </p:nvSpPr>
          <p:spPr>
            <a:xfrm>
              <a:off x="10668380" y="5522976"/>
              <a:ext cx="1330814" cy="461665"/>
            </a:xfrm>
            <a:prstGeom prst="rect">
              <a:avLst/>
            </a:prstGeom>
            <a:noFill/>
          </p:spPr>
          <p:txBody>
            <a:bodyPr wrap="none" rtlCol="0">
              <a:spAutoFit/>
            </a:bodyPr>
            <a:lstStyle/>
            <a:p>
              <a:pPr algn="l">
                <a:spcBef>
                  <a:spcPts val="700"/>
                </a:spcBef>
                <a:buClr>
                  <a:srgbClr val="DD8047"/>
                </a:buClr>
                <a:buSzPct val="60000"/>
              </a:pPr>
              <a:r>
                <a:rPr lang="en-US" sz="2400" b="1">
                  <a:solidFill>
                    <a:srgbClr val="0070C0"/>
                  </a:solidFill>
                  <a:latin typeface="+mj-lt"/>
                  <a:cs typeface="Calibri" panose="020F0502020204030204" pitchFamily="34" charset="0"/>
                </a:rPr>
                <a:t>45 mins</a:t>
              </a:r>
            </a:p>
          </p:txBody>
        </p:sp>
      </p:grpSp>
      <p:pic>
        <p:nvPicPr>
          <p:cNvPr id="6" name="Picture 5" descr="A picture containing drawing&#10;&#10;Description automatically generated">
            <a:extLst>
              <a:ext uri="{FF2B5EF4-FFF2-40B4-BE49-F238E27FC236}">
                <a16:creationId xmlns:a16="http://schemas.microsoft.com/office/drawing/2014/main" id="{7E092CC0-BC73-104B-8C26-117A3FA477A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31235" y="1905435"/>
            <a:ext cx="3005101" cy="3047130"/>
          </a:xfrm>
          <a:prstGeom prst="rect">
            <a:avLst/>
          </a:prstGeom>
        </p:spPr>
      </p:pic>
      <p:pic>
        <p:nvPicPr>
          <p:cNvPr id="8" name="Picture 7" descr="Table, calendar&#10;&#10;Description automatically generated">
            <a:extLst>
              <a:ext uri="{FF2B5EF4-FFF2-40B4-BE49-F238E27FC236}">
                <a16:creationId xmlns:a16="http://schemas.microsoft.com/office/drawing/2014/main" id="{6D994D60-444B-E740-9212-1094D672C3BC}"/>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668284" y="1484334"/>
            <a:ext cx="7106434" cy="3889332"/>
          </a:xfrm>
          <a:prstGeom prst="rect">
            <a:avLst/>
          </a:prstGeom>
        </p:spPr>
      </p:pic>
    </p:spTree>
    <p:extLst>
      <p:ext uri="{BB962C8B-B14F-4D97-AF65-F5344CB8AC3E}">
        <p14:creationId xmlns:p14="http://schemas.microsoft.com/office/powerpoint/2010/main" val="32635215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hlinkClick r:id="rId3"/>
            <a:extLst>
              <a:ext uri="{FF2B5EF4-FFF2-40B4-BE49-F238E27FC236}">
                <a16:creationId xmlns:a16="http://schemas.microsoft.com/office/drawing/2014/main" id="{DC4FB458-8FA3-4BC1-8A0D-FC385CD0C48B}"/>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7174661" y="5651615"/>
            <a:ext cx="1819796" cy="745309"/>
          </a:xfrm>
          <a:prstGeom prst="rect">
            <a:avLst/>
          </a:prstGeom>
        </p:spPr>
      </p:pic>
      <p:sp>
        <p:nvSpPr>
          <p:cNvPr id="2" name="Title 1">
            <a:extLst>
              <a:ext uri="{FF2B5EF4-FFF2-40B4-BE49-F238E27FC236}">
                <a16:creationId xmlns:a16="http://schemas.microsoft.com/office/drawing/2014/main" id="{D534DAFD-A0A3-4E9F-8BCD-8CF1E43355C4}"/>
              </a:ext>
            </a:extLst>
          </p:cNvPr>
          <p:cNvSpPr>
            <a:spLocks noGrp="1"/>
          </p:cNvSpPr>
          <p:nvPr>
            <p:ph type="title"/>
          </p:nvPr>
        </p:nvSpPr>
        <p:spPr/>
        <p:txBody>
          <a:bodyPr>
            <a:normAutofit fontScale="90000"/>
          </a:bodyPr>
          <a:lstStyle/>
          <a:p>
            <a:r>
              <a:rPr lang="en-US"/>
              <a:t>Latest WHO Situation Report</a:t>
            </a:r>
          </a:p>
        </p:txBody>
      </p:sp>
      <p:sp>
        <p:nvSpPr>
          <p:cNvPr id="4" name="Date Placeholder 3">
            <a:extLst>
              <a:ext uri="{FF2B5EF4-FFF2-40B4-BE49-F238E27FC236}">
                <a16:creationId xmlns:a16="http://schemas.microsoft.com/office/drawing/2014/main" id="{A3B10564-5E44-4E45-905F-4B41B230E036}"/>
              </a:ext>
            </a:extLst>
          </p:cNvPr>
          <p:cNvSpPr>
            <a:spLocks noGrp="1"/>
          </p:cNvSpPr>
          <p:nvPr>
            <p:ph type="dt" sz="half" idx="10"/>
          </p:nvPr>
        </p:nvSpPr>
        <p:spPr/>
        <p:txBody>
          <a:bodyPr/>
          <a:lstStyle/>
          <a:p>
            <a:fld id="{7EA682B2-33C9-4D4F-9A18-C7D5F7FE2751}" type="datetime3">
              <a:rPr lang="en-US" smtClean="0"/>
              <a:t>2 November 2020</a:t>
            </a:fld>
            <a:endParaRPr lang="en-US"/>
          </a:p>
        </p:txBody>
      </p:sp>
      <p:sp>
        <p:nvSpPr>
          <p:cNvPr id="10" name="Rectangle 9">
            <a:extLst>
              <a:ext uri="{FF2B5EF4-FFF2-40B4-BE49-F238E27FC236}">
                <a16:creationId xmlns:a16="http://schemas.microsoft.com/office/drawing/2014/main" id="{04F871DA-2632-4765-A38B-969A64757D61}"/>
              </a:ext>
            </a:extLst>
          </p:cNvPr>
          <p:cNvSpPr/>
          <p:nvPr/>
        </p:nvSpPr>
        <p:spPr>
          <a:xfrm>
            <a:off x="413865" y="2598003"/>
            <a:ext cx="5730030" cy="1384995"/>
          </a:xfrm>
          <a:prstGeom prst="rect">
            <a:avLst/>
          </a:prstGeom>
        </p:spPr>
        <p:txBody>
          <a:bodyPr wrap="none">
            <a:spAutoFit/>
          </a:bodyPr>
          <a:lstStyle/>
          <a:p>
            <a:r>
              <a:rPr lang="en-US" sz="2800" b="1"/>
              <a:t>The situation is evolving rapidly.</a:t>
            </a:r>
          </a:p>
          <a:p>
            <a:r>
              <a:rPr lang="en-US" sz="2800"/>
              <a:t>Let’s have a look at</a:t>
            </a:r>
          </a:p>
          <a:p>
            <a:r>
              <a:rPr lang="en-US" sz="2800"/>
              <a:t>the latest WHO </a:t>
            </a:r>
            <a:r>
              <a:rPr lang="en-US" sz="2800" err="1"/>
              <a:t>SitRep</a:t>
            </a:r>
            <a:r>
              <a:rPr lang="en-US" sz="2800"/>
              <a:t>.</a:t>
            </a:r>
          </a:p>
        </p:txBody>
      </p:sp>
      <p:pic>
        <p:nvPicPr>
          <p:cNvPr id="5" name="Picture 4" descr="Graphical user interface, website&#10;&#10;Description automatically generated">
            <a:extLst>
              <a:ext uri="{FF2B5EF4-FFF2-40B4-BE49-F238E27FC236}">
                <a16:creationId xmlns:a16="http://schemas.microsoft.com/office/drawing/2014/main" id="{6B4298F1-BA16-8C44-8468-8F758BBD2440}"/>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551112" y="1372267"/>
            <a:ext cx="4338581" cy="4113466"/>
          </a:xfrm>
          <a:prstGeom prst="rect">
            <a:avLst/>
          </a:prstGeom>
        </p:spPr>
      </p:pic>
    </p:spTree>
    <p:extLst>
      <p:ext uri="{BB962C8B-B14F-4D97-AF65-F5344CB8AC3E}">
        <p14:creationId xmlns:p14="http://schemas.microsoft.com/office/powerpoint/2010/main" val="33828750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330F-8F6C-451F-B474-42C12FEF873B}"/>
              </a:ext>
            </a:extLst>
          </p:cNvPr>
          <p:cNvSpPr>
            <a:spLocks noGrp="1"/>
          </p:cNvSpPr>
          <p:nvPr>
            <p:ph type="title"/>
          </p:nvPr>
        </p:nvSpPr>
        <p:spPr/>
        <p:txBody>
          <a:bodyPr>
            <a:normAutofit fontScale="90000"/>
          </a:bodyPr>
          <a:lstStyle/>
          <a:p>
            <a:r>
              <a:rPr lang="en-US"/>
              <a:t>Consolidation</a:t>
            </a:r>
          </a:p>
        </p:txBody>
      </p:sp>
      <p:sp>
        <p:nvSpPr>
          <p:cNvPr id="4" name="Date Placeholder 3">
            <a:extLst>
              <a:ext uri="{FF2B5EF4-FFF2-40B4-BE49-F238E27FC236}">
                <a16:creationId xmlns:a16="http://schemas.microsoft.com/office/drawing/2014/main" id="{38AF6609-EB6A-404F-AE07-77BA3F8C38EC}"/>
              </a:ext>
            </a:extLst>
          </p:cNvPr>
          <p:cNvSpPr>
            <a:spLocks noGrp="1"/>
          </p:cNvSpPr>
          <p:nvPr>
            <p:ph type="dt" sz="half" idx="10"/>
          </p:nvPr>
        </p:nvSpPr>
        <p:spPr/>
        <p:txBody>
          <a:bodyPr/>
          <a:lstStyle/>
          <a:p>
            <a:fld id="{7EA682B2-33C9-4D4F-9A18-C7D5F7FE2751}" type="datetime3">
              <a:rPr lang="en-US" smtClean="0"/>
              <a:t>2 November 2020</a:t>
            </a:fld>
            <a:endParaRPr lang="en-US"/>
          </a:p>
        </p:txBody>
      </p:sp>
      <p:pic>
        <p:nvPicPr>
          <p:cNvPr id="10" name="Picture 9">
            <a:extLst>
              <a:ext uri="{FF2B5EF4-FFF2-40B4-BE49-F238E27FC236}">
                <a16:creationId xmlns:a16="http://schemas.microsoft.com/office/drawing/2014/main" id="{E1AD7759-B5A2-482F-A7FD-AD82059F221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89357" y="1292037"/>
            <a:ext cx="3760096" cy="2048183"/>
          </a:xfrm>
          <a:prstGeom prst="rect">
            <a:avLst/>
          </a:prstGeom>
        </p:spPr>
      </p:pic>
      <p:pic>
        <p:nvPicPr>
          <p:cNvPr id="11" name="Picture 10">
            <a:extLst>
              <a:ext uri="{FF2B5EF4-FFF2-40B4-BE49-F238E27FC236}">
                <a16:creationId xmlns:a16="http://schemas.microsoft.com/office/drawing/2014/main" id="{6AAE8E30-4541-49CC-95C0-A89E91DC80E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342040" y="2036660"/>
            <a:ext cx="3760096" cy="2048183"/>
          </a:xfrm>
          <a:prstGeom prst="rect">
            <a:avLst/>
          </a:prstGeom>
        </p:spPr>
      </p:pic>
      <p:pic>
        <p:nvPicPr>
          <p:cNvPr id="12" name="Picture 11">
            <a:extLst>
              <a:ext uri="{FF2B5EF4-FFF2-40B4-BE49-F238E27FC236}">
                <a16:creationId xmlns:a16="http://schemas.microsoft.com/office/drawing/2014/main" id="{15DD8DEF-FCD3-4AC2-B786-898C4ED788A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454969" y="2595596"/>
            <a:ext cx="3760096" cy="2048183"/>
          </a:xfrm>
          <a:prstGeom prst="rect">
            <a:avLst/>
          </a:prstGeom>
        </p:spPr>
      </p:pic>
    </p:spTree>
    <p:extLst>
      <p:ext uri="{BB962C8B-B14F-4D97-AF65-F5344CB8AC3E}">
        <p14:creationId xmlns:p14="http://schemas.microsoft.com/office/powerpoint/2010/main" val="5785922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330F-8F6C-451F-B474-42C12FEF873B}"/>
              </a:ext>
            </a:extLst>
          </p:cNvPr>
          <p:cNvSpPr>
            <a:spLocks noGrp="1"/>
          </p:cNvSpPr>
          <p:nvPr>
            <p:ph type="title"/>
          </p:nvPr>
        </p:nvSpPr>
        <p:spPr/>
        <p:txBody>
          <a:bodyPr>
            <a:normAutofit fontScale="90000"/>
          </a:bodyPr>
          <a:lstStyle/>
          <a:p>
            <a:r>
              <a:rPr lang="en-US"/>
              <a:t>Participants’ feedback form</a:t>
            </a:r>
          </a:p>
        </p:txBody>
      </p:sp>
      <p:sp>
        <p:nvSpPr>
          <p:cNvPr id="4" name="Date Placeholder 3">
            <a:extLst>
              <a:ext uri="{FF2B5EF4-FFF2-40B4-BE49-F238E27FC236}">
                <a16:creationId xmlns:a16="http://schemas.microsoft.com/office/drawing/2014/main" id="{38AF6609-EB6A-404F-AE07-77BA3F8C38EC}"/>
              </a:ext>
            </a:extLst>
          </p:cNvPr>
          <p:cNvSpPr>
            <a:spLocks noGrp="1"/>
          </p:cNvSpPr>
          <p:nvPr>
            <p:ph type="dt" sz="half" idx="10"/>
          </p:nvPr>
        </p:nvSpPr>
        <p:spPr/>
        <p:txBody>
          <a:bodyPr/>
          <a:lstStyle/>
          <a:p>
            <a:fld id="{7EA682B2-33C9-4D4F-9A18-C7D5F7FE2751}" type="datetime3">
              <a:rPr lang="en-US" smtClean="0"/>
              <a:t>2 November 2020</a:t>
            </a:fld>
            <a:endParaRPr lang="en-US"/>
          </a:p>
        </p:txBody>
      </p:sp>
      <p:pic>
        <p:nvPicPr>
          <p:cNvPr id="3" name="Picture 2">
            <a:extLst>
              <a:ext uri="{FF2B5EF4-FFF2-40B4-BE49-F238E27FC236}">
                <a16:creationId xmlns:a16="http://schemas.microsoft.com/office/drawing/2014/main" id="{AB918967-1504-466D-B993-22C06F96181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19772" y="1062607"/>
            <a:ext cx="3884491" cy="515456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5" name="Rectangle 4">
            <a:extLst>
              <a:ext uri="{FF2B5EF4-FFF2-40B4-BE49-F238E27FC236}">
                <a16:creationId xmlns:a16="http://schemas.microsoft.com/office/drawing/2014/main" id="{C62B40BA-F069-46EB-80AD-1DA680739316}"/>
              </a:ext>
            </a:extLst>
          </p:cNvPr>
          <p:cNvSpPr/>
          <p:nvPr/>
        </p:nvSpPr>
        <p:spPr>
          <a:xfrm>
            <a:off x="6172765" y="2184611"/>
            <a:ext cx="4799463" cy="1815882"/>
          </a:xfrm>
          <a:prstGeom prst="rect">
            <a:avLst/>
          </a:prstGeom>
        </p:spPr>
        <p:txBody>
          <a:bodyPr wrap="square">
            <a:spAutoFit/>
          </a:bodyPr>
          <a:lstStyle/>
          <a:p>
            <a:pPr>
              <a:spcAft>
                <a:spcPts val="800"/>
              </a:spcAft>
            </a:pPr>
            <a:r>
              <a:rPr lang="en-US" sz="2800" i="1">
                <a:latin typeface="Arial" panose="020B0604020202020204" pitchFamily="34" charset="0"/>
                <a:ea typeface="Calibri" panose="020F0502020204030204" pitchFamily="34" charset="0"/>
              </a:rPr>
              <a:t>Your feedback will assist us to maintain and improve the quality and relevance of future simulation exercises.</a:t>
            </a:r>
            <a:endParaRPr lang="en-US" sz="3200">
              <a:effectLst/>
              <a:latin typeface="Arial" panose="020B0604020202020204" pitchFamily="34" charset="0"/>
              <a:ea typeface="Calibri" panose="020F0502020204030204" pitchFamily="34" charset="0"/>
            </a:endParaRPr>
          </a:p>
        </p:txBody>
      </p:sp>
      <p:grpSp>
        <p:nvGrpSpPr>
          <p:cNvPr id="9" name="Group 8">
            <a:extLst>
              <a:ext uri="{FF2B5EF4-FFF2-40B4-BE49-F238E27FC236}">
                <a16:creationId xmlns:a16="http://schemas.microsoft.com/office/drawing/2014/main" id="{2B3E6510-CC81-4105-9D35-20E4BF56DD55}"/>
              </a:ext>
            </a:extLst>
          </p:cNvPr>
          <p:cNvGrpSpPr/>
          <p:nvPr/>
        </p:nvGrpSpPr>
        <p:grpSpPr>
          <a:xfrm>
            <a:off x="7730214" y="4687651"/>
            <a:ext cx="1849281" cy="749356"/>
            <a:chOff x="9978391" y="5342554"/>
            <a:chExt cx="1849281" cy="749356"/>
          </a:xfrm>
        </p:grpSpPr>
        <p:pic>
          <p:nvPicPr>
            <p:cNvPr id="13" name="Picture 12">
              <a:extLst>
                <a:ext uri="{FF2B5EF4-FFF2-40B4-BE49-F238E27FC236}">
                  <a16:creationId xmlns:a16="http://schemas.microsoft.com/office/drawing/2014/main" id="{973EC829-C3FA-4328-99AA-B40E0032AAF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4" name="TextBox 13">
              <a:extLst>
                <a:ext uri="{FF2B5EF4-FFF2-40B4-BE49-F238E27FC236}">
                  <a16:creationId xmlns:a16="http://schemas.microsoft.com/office/drawing/2014/main" id="{CC1F5717-065B-4919-AD00-736B6FD64B1C}"/>
                </a:ext>
              </a:extLst>
            </p:cNvPr>
            <p:cNvSpPr txBox="1"/>
            <p:nvPr/>
          </p:nvSpPr>
          <p:spPr>
            <a:xfrm>
              <a:off x="10668380" y="5522976"/>
              <a:ext cx="1159292" cy="461665"/>
            </a:xfrm>
            <a:prstGeom prst="rect">
              <a:avLst/>
            </a:prstGeom>
            <a:noFill/>
          </p:spPr>
          <p:txBody>
            <a:bodyPr wrap="none" rtlCol="0">
              <a:spAutoFit/>
            </a:bodyPr>
            <a:lstStyle/>
            <a:p>
              <a:pPr algn="l">
                <a:spcBef>
                  <a:spcPts val="700"/>
                </a:spcBef>
                <a:buClr>
                  <a:srgbClr val="DD8047"/>
                </a:buClr>
                <a:buSzPct val="60000"/>
              </a:pPr>
              <a:r>
                <a:rPr lang="en-US" sz="2400" b="1">
                  <a:solidFill>
                    <a:srgbClr val="0070C0"/>
                  </a:solidFill>
                  <a:latin typeface="+mj-lt"/>
                  <a:cs typeface="Calibri" panose="020F0502020204030204" pitchFamily="34" charset="0"/>
                </a:rPr>
                <a:t>5 mins</a:t>
              </a:r>
            </a:p>
          </p:txBody>
        </p:sp>
      </p:grpSp>
    </p:spTree>
    <p:extLst>
      <p:ext uri="{BB962C8B-B14F-4D97-AF65-F5344CB8AC3E}">
        <p14:creationId xmlns:p14="http://schemas.microsoft.com/office/powerpoint/2010/main" val="28015522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330F-8F6C-451F-B474-42C12FEF873B}"/>
              </a:ext>
            </a:extLst>
          </p:cNvPr>
          <p:cNvSpPr>
            <a:spLocks noGrp="1"/>
          </p:cNvSpPr>
          <p:nvPr>
            <p:ph type="title"/>
          </p:nvPr>
        </p:nvSpPr>
        <p:spPr/>
        <p:txBody>
          <a:bodyPr>
            <a:normAutofit fontScale="90000"/>
          </a:bodyPr>
          <a:lstStyle/>
          <a:p>
            <a:r>
              <a:rPr lang="en-US"/>
              <a:t>Next steps and wrap up</a:t>
            </a:r>
          </a:p>
        </p:txBody>
      </p:sp>
      <p:sp>
        <p:nvSpPr>
          <p:cNvPr id="4" name="Date Placeholder 3">
            <a:extLst>
              <a:ext uri="{FF2B5EF4-FFF2-40B4-BE49-F238E27FC236}">
                <a16:creationId xmlns:a16="http://schemas.microsoft.com/office/drawing/2014/main" id="{38AF6609-EB6A-404F-AE07-77BA3F8C38EC}"/>
              </a:ext>
            </a:extLst>
          </p:cNvPr>
          <p:cNvSpPr>
            <a:spLocks noGrp="1"/>
          </p:cNvSpPr>
          <p:nvPr>
            <p:ph type="dt" sz="half" idx="10"/>
          </p:nvPr>
        </p:nvSpPr>
        <p:spPr/>
        <p:txBody>
          <a:bodyPr/>
          <a:lstStyle/>
          <a:p>
            <a:fld id="{7EA682B2-33C9-4D4F-9A18-C7D5F7FE2751}" type="datetime3">
              <a:rPr lang="en-US" smtClean="0"/>
              <a:t>2 November 2020</a:t>
            </a:fld>
            <a:endParaRPr lang="en-US"/>
          </a:p>
        </p:txBody>
      </p:sp>
      <p:pic>
        <p:nvPicPr>
          <p:cNvPr id="7" name="Picture 6">
            <a:extLst>
              <a:ext uri="{FF2B5EF4-FFF2-40B4-BE49-F238E27FC236}">
                <a16:creationId xmlns:a16="http://schemas.microsoft.com/office/drawing/2014/main" id="{7200FD45-150F-4024-82DC-29A8CF80CB9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rot="419557">
            <a:off x="1928217" y="1162881"/>
            <a:ext cx="7850404" cy="4500941"/>
          </a:xfrm>
          <a:prstGeom prst="rect">
            <a:avLst/>
          </a:prstGeom>
        </p:spPr>
      </p:pic>
      <p:sp>
        <p:nvSpPr>
          <p:cNvPr id="8" name="TextBox 7">
            <a:extLst>
              <a:ext uri="{FF2B5EF4-FFF2-40B4-BE49-F238E27FC236}">
                <a16:creationId xmlns:a16="http://schemas.microsoft.com/office/drawing/2014/main" id="{0E46B248-6FCC-4C4D-B5C7-8F13B04B80AF}"/>
              </a:ext>
            </a:extLst>
          </p:cNvPr>
          <p:cNvSpPr txBox="1"/>
          <p:nvPr/>
        </p:nvSpPr>
        <p:spPr>
          <a:xfrm>
            <a:off x="1878508" y="4578825"/>
            <a:ext cx="7949821" cy="646331"/>
          </a:xfrm>
          <a:prstGeom prst="rect">
            <a:avLst/>
          </a:prstGeom>
          <a:noFill/>
        </p:spPr>
        <p:txBody>
          <a:bodyPr wrap="square" rtlCol="0">
            <a:spAutoFit/>
          </a:bodyPr>
          <a:lstStyle/>
          <a:p>
            <a:pPr algn="ctr">
              <a:spcBef>
                <a:spcPts val="700"/>
              </a:spcBef>
              <a:buClr>
                <a:srgbClr val="DD8047"/>
              </a:buClr>
              <a:buSzPct val="60000"/>
            </a:pPr>
            <a:r>
              <a:rPr lang="en-US" sz="3600" b="1">
                <a:solidFill>
                  <a:srgbClr val="0070C0"/>
                </a:solidFill>
                <a:latin typeface="+mj-lt"/>
                <a:cs typeface="Calibri" panose="020F0502020204030204" pitchFamily="34" charset="0"/>
              </a:rPr>
              <a:t>NEXT STEPS</a:t>
            </a:r>
          </a:p>
        </p:txBody>
      </p:sp>
    </p:spTree>
    <p:extLst>
      <p:ext uri="{BB962C8B-B14F-4D97-AF65-F5344CB8AC3E}">
        <p14:creationId xmlns:p14="http://schemas.microsoft.com/office/powerpoint/2010/main" val="29791137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772BCF9-0B8D-4074-9436-701BDD2B6BFF}"/>
              </a:ext>
            </a:extLst>
          </p:cNvPr>
          <p:cNvSpPr/>
          <p:nvPr/>
        </p:nvSpPr>
        <p:spPr>
          <a:xfrm>
            <a:off x="0" y="3773606"/>
            <a:ext cx="12192000" cy="289332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pPr algn="ctr">
              <a:lnSpc>
                <a:spcPct val="150000"/>
              </a:lnSpc>
            </a:pPr>
            <a:r>
              <a:rPr lang="en-US" sz="2400" b="1">
                <a:solidFill>
                  <a:schemeClr val="bg1"/>
                </a:solidFill>
              </a:rPr>
              <a:t>WHO RESOURCES</a:t>
            </a:r>
          </a:p>
        </p:txBody>
      </p:sp>
      <p:sp>
        <p:nvSpPr>
          <p:cNvPr id="10" name="TextBox 9">
            <a:extLst>
              <a:ext uri="{FF2B5EF4-FFF2-40B4-BE49-F238E27FC236}">
                <a16:creationId xmlns:a16="http://schemas.microsoft.com/office/drawing/2014/main" id="{04F2AF43-6C07-4B87-BFC4-B1B98FDD4CAF}"/>
              </a:ext>
            </a:extLst>
          </p:cNvPr>
          <p:cNvSpPr txBox="1"/>
          <p:nvPr/>
        </p:nvSpPr>
        <p:spPr>
          <a:xfrm>
            <a:off x="0" y="-101525"/>
            <a:ext cx="12192000" cy="830997"/>
          </a:xfrm>
          <a:prstGeom prst="rect">
            <a:avLst/>
          </a:prstGeom>
          <a:noFill/>
        </p:spPr>
        <p:txBody>
          <a:bodyPr wrap="square" rtlCol="0">
            <a:spAutoFit/>
          </a:bodyPr>
          <a:lstStyle/>
          <a:p>
            <a:pPr algn="ctr">
              <a:spcBef>
                <a:spcPts val="700"/>
              </a:spcBef>
              <a:buClr>
                <a:srgbClr val="DD8047"/>
              </a:buClr>
              <a:buSzPct val="60000"/>
            </a:pPr>
            <a:r>
              <a:rPr lang="en-US" sz="4800" b="1">
                <a:solidFill>
                  <a:schemeClr val="bg1"/>
                </a:solidFill>
                <a:latin typeface="+mj-lt"/>
                <a:cs typeface="Calibri" panose="020F0502020204030204" pitchFamily="34" charset="0"/>
              </a:rPr>
              <a:t>THANK YOU!</a:t>
            </a:r>
          </a:p>
        </p:txBody>
      </p:sp>
      <p:sp>
        <p:nvSpPr>
          <p:cNvPr id="13" name="Rectangle: Rounded Corners 12">
            <a:extLst>
              <a:ext uri="{FF2B5EF4-FFF2-40B4-BE49-F238E27FC236}">
                <a16:creationId xmlns:a16="http://schemas.microsoft.com/office/drawing/2014/main" id="{C11B9C60-02FC-41E8-B2BE-53DD780C3CA3}"/>
              </a:ext>
            </a:extLst>
          </p:cNvPr>
          <p:cNvSpPr/>
          <p:nvPr/>
        </p:nvSpPr>
        <p:spPr>
          <a:xfrm>
            <a:off x="1239599" y="4381796"/>
            <a:ext cx="2466240" cy="2153780"/>
          </a:xfrm>
          <a:prstGeom prst="roundRect">
            <a:avLst/>
          </a:prstGeom>
          <a:solidFill>
            <a:schemeClr val="bg1"/>
          </a:solidFill>
          <a:effectLst>
            <a:innerShdw blurRad="63500" dist="50800" dir="18900000">
              <a:prstClr val="black">
                <a:alpha val="50000"/>
              </a:prstClr>
            </a:innerShdw>
          </a:effectLst>
        </p:spPr>
        <p:txBody>
          <a:bodyPr wrap="square">
            <a:noAutofit/>
          </a:bodyPr>
          <a:lstStyle/>
          <a:p>
            <a:pPr algn="ctr"/>
            <a:r>
              <a:rPr lang="en-US" b="1" dirty="0"/>
              <a:t>WHO COVID-19</a:t>
            </a:r>
          </a:p>
          <a:p>
            <a:pPr algn="ctr"/>
            <a:r>
              <a:rPr lang="en-US" b="1" dirty="0"/>
              <a:t>Emergency webpage</a:t>
            </a:r>
          </a:p>
        </p:txBody>
      </p:sp>
      <p:pic>
        <p:nvPicPr>
          <p:cNvPr id="9" name="Picture 8">
            <a:hlinkClick r:id="rId3"/>
            <a:extLst>
              <a:ext uri="{FF2B5EF4-FFF2-40B4-BE49-F238E27FC236}">
                <a16:creationId xmlns:a16="http://schemas.microsoft.com/office/drawing/2014/main" id="{73E02E2C-30C2-49FA-8399-05DC2B895B5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950782" y="5090038"/>
            <a:ext cx="1043875" cy="1063135"/>
          </a:xfrm>
          <a:prstGeom prst="rect">
            <a:avLst/>
          </a:prstGeom>
        </p:spPr>
      </p:pic>
      <p:sp>
        <p:nvSpPr>
          <p:cNvPr id="18" name="TextBox 17">
            <a:extLst>
              <a:ext uri="{FF2B5EF4-FFF2-40B4-BE49-F238E27FC236}">
                <a16:creationId xmlns:a16="http://schemas.microsoft.com/office/drawing/2014/main" id="{E23129EC-78FD-42DC-A2CC-588997984439}"/>
              </a:ext>
            </a:extLst>
          </p:cNvPr>
          <p:cNvSpPr txBox="1"/>
          <p:nvPr/>
        </p:nvSpPr>
        <p:spPr>
          <a:xfrm>
            <a:off x="1773272" y="6227799"/>
            <a:ext cx="1398895" cy="307777"/>
          </a:xfrm>
          <a:prstGeom prst="rect">
            <a:avLst/>
          </a:prstGeom>
          <a:noFill/>
        </p:spPr>
        <p:txBody>
          <a:bodyPr wrap="square" rtlCol="0">
            <a:spAutoFit/>
          </a:bodyPr>
          <a:lstStyle/>
          <a:p>
            <a:pPr algn="ctr">
              <a:spcBef>
                <a:spcPts val="700"/>
              </a:spcBef>
              <a:buClr>
                <a:srgbClr val="DD8047"/>
              </a:buClr>
              <a:buSzPct val="60000"/>
            </a:pPr>
            <a:r>
              <a:rPr lang="en-US" sz="1400" b="1" dirty="0">
                <a:solidFill>
                  <a:srgbClr val="0070C0"/>
                </a:solidFill>
                <a:latin typeface="+mj-lt"/>
                <a:cs typeface="Calibri" panose="020F0502020204030204" pitchFamily="34" charset="0"/>
              </a:rPr>
              <a:t>Scan or Click</a:t>
            </a:r>
          </a:p>
        </p:txBody>
      </p:sp>
      <p:sp>
        <p:nvSpPr>
          <p:cNvPr id="2" name="TextBox 1">
            <a:extLst>
              <a:ext uri="{FF2B5EF4-FFF2-40B4-BE49-F238E27FC236}">
                <a16:creationId xmlns:a16="http://schemas.microsoft.com/office/drawing/2014/main" id="{792C72D7-0DB3-47B6-ACCD-3268695FBC1A}"/>
              </a:ext>
            </a:extLst>
          </p:cNvPr>
          <p:cNvSpPr txBox="1"/>
          <p:nvPr/>
        </p:nvSpPr>
        <p:spPr>
          <a:xfrm>
            <a:off x="0" y="733317"/>
            <a:ext cx="12192000" cy="3029034"/>
          </a:xfrm>
          <a:prstGeom prst="rect">
            <a:avLst/>
          </a:prstGeom>
          <a:noFill/>
        </p:spPr>
        <p:txBody>
          <a:bodyPr wrap="square" lIns="91440" tIns="45720" rIns="91440" bIns="45720" rtlCol="0" anchor="t">
            <a:spAutoFit/>
          </a:bodyPr>
          <a:lstStyle/>
          <a:p>
            <a:pPr algn="ctr">
              <a:spcBef>
                <a:spcPts val="700"/>
              </a:spcBef>
              <a:buClr>
                <a:srgbClr val="DD8047"/>
              </a:buClr>
              <a:buSzPct val="60000"/>
            </a:pPr>
            <a:r>
              <a:rPr lang="en-US" sz="2000" b="1" dirty="0">
                <a:solidFill>
                  <a:srgbClr val="0070C0"/>
                </a:solidFill>
                <a:latin typeface="+mj-lt"/>
                <a:cs typeface="Calibri"/>
              </a:rPr>
              <a:t>For SimEx technical support,</a:t>
            </a:r>
          </a:p>
          <a:p>
            <a:pPr algn="ctr">
              <a:spcBef>
                <a:spcPts val="700"/>
              </a:spcBef>
              <a:buClr>
                <a:srgbClr val="DD8047"/>
              </a:buClr>
              <a:buSzPct val="60000"/>
            </a:pPr>
            <a:r>
              <a:rPr lang="en-US" sz="2000" b="1" dirty="0">
                <a:solidFill>
                  <a:srgbClr val="0070C0"/>
                </a:solidFill>
                <a:latin typeface="+mj-lt"/>
                <a:cs typeface="Calibri"/>
              </a:rPr>
              <a:t>please contact your WHO country office or regional office focal point:</a:t>
            </a:r>
          </a:p>
          <a:p>
            <a:pPr>
              <a:spcBef>
                <a:spcPts val="700"/>
              </a:spcBef>
              <a:buClr>
                <a:srgbClr val="DD8047"/>
              </a:buClr>
              <a:buSzPct val="60000"/>
            </a:pPr>
            <a:r>
              <a:rPr lang="en-US" sz="2000" b="1" dirty="0">
                <a:solidFill>
                  <a:srgbClr val="0070C0"/>
                </a:solidFill>
                <a:latin typeface="+mj-lt"/>
                <a:cs typeface="Calibri"/>
              </a:rPr>
              <a:t>				</a:t>
            </a:r>
            <a:r>
              <a:rPr lang="en-US" b="1" dirty="0">
                <a:solidFill>
                  <a:srgbClr val="0070C0"/>
                </a:solidFill>
                <a:latin typeface="+mj-lt"/>
                <a:cs typeface="Calibri"/>
              </a:rPr>
              <a:t>AFRO: 		</a:t>
            </a:r>
            <a:r>
              <a:rPr lang="en-US" b="1" dirty="0">
                <a:solidFill>
                  <a:srgbClr val="0070C0"/>
                </a:solidFill>
                <a:latin typeface="+mj-lt"/>
                <a:cs typeface="Calibri"/>
                <a:hlinkClick r:id="rId5"/>
              </a:rPr>
              <a:t>stephenm@who.int</a:t>
            </a:r>
            <a:r>
              <a:rPr lang="en-US" b="1" dirty="0">
                <a:solidFill>
                  <a:srgbClr val="0070C0"/>
                </a:solidFill>
                <a:latin typeface="+mj-lt"/>
                <a:cs typeface="Calibri"/>
              </a:rPr>
              <a:t>  </a:t>
            </a:r>
          </a:p>
          <a:p>
            <a:pPr>
              <a:spcBef>
                <a:spcPts val="700"/>
              </a:spcBef>
              <a:buClr>
                <a:srgbClr val="DD8047"/>
              </a:buClr>
              <a:buSzPct val="60000"/>
            </a:pPr>
            <a:r>
              <a:rPr lang="en-US" b="1" dirty="0">
                <a:solidFill>
                  <a:srgbClr val="0070C0"/>
                </a:solidFill>
                <a:latin typeface="+mj-lt"/>
                <a:cs typeface="Calibri"/>
              </a:rPr>
              <a:t>				EMRO: 		</a:t>
            </a:r>
            <a:r>
              <a:rPr lang="en-US" b="1" dirty="0">
                <a:solidFill>
                  <a:srgbClr val="0070C0"/>
                </a:solidFill>
                <a:latin typeface="+mj-lt"/>
                <a:cs typeface="Calibri"/>
                <a:hlinkClick r:id="rId6"/>
              </a:rPr>
              <a:t>samhourid@who.int</a:t>
            </a:r>
            <a:r>
              <a:rPr lang="en-US" b="1" dirty="0">
                <a:solidFill>
                  <a:srgbClr val="0070C0"/>
                </a:solidFill>
                <a:latin typeface="+mj-lt"/>
                <a:cs typeface="Calibri"/>
              </a:rPr>
              <a:t>  </a:t>
            </a:r>
            <a:endParaRPr lang="en-US" b="1" dirty="0">
              <a:solidFill>
                <a:srgbClr val="0070C0"/>
              </a:solidFill>
              <a:latin typeface="+mj-lt"/>
              <a:cs typeface="Calibri" panose="020F0502020204030204" pitchFamily="34" charset="0"/>
            </a:endParaRPr>
          </a:p>
          <a:p>
            <a:pPr>
              <a:spcBef>
                <a:spcPts val="700"/>
              </a:spcBef>
              <a:buClr>
                <a:srgbClr val="DD8047"/>
              </a:buClr>
              <a:buSzPct val="60000"/>
            </a:pPr>
            <a:r>
              <a:rPr lang="en-US" b="1" dirty="0">
                <a:solidFill>
                  <a:srgbClr val="0070C0"/>
                </a:solidFill>
                <a:latin typeface="+mj-lt"/>
                <a:cs typeface="Calibri"/>
              </a:rPr>
              <a:t>				EURO: 		</a:t>
            </a:r>
            <a:r>
              <a:rPr lang="en-US" b="1" dirty="0">
                <a:solidFill>
                  <a:srgbClr val="0070C0"/>
                </a:solidFill>
                <a:latin typeface="+mj-lt"/>
                <a:cs typeface="Calibri"/>
                <a:hlinkClick r:id="rId7"/>
              </a:rPr>
              <a:t>schmidtt@who.int</a:t>
            </a:r>
            <a:r>
              <a:rPr lang="en-US" b="1" dirty="0">
                <a:solidFill>
                  <a:srgbClr val="0070C0"/>
                </a:solidFill>
                <a:latin typeface="+mj-lt"/>
                <a:cs typeface="Calibri"/>
              </a:rPr>
              <a:t>; </a:t>
            </a:r>
            <a:r>
              <a:rPr lang="en-US" b="1" dirty="0">
                <a:solidFill>
                  <a:srgbClr val="0070C0"/>
                </a:solidFill>
                <a:latin typeface="+mj-lt"/>
                <a:cs typeface="Calibri"/>
                <a:hlinkClick r:id="rId8"/>
              </a:rPr>
              <a:t>rashforda@who.int</a:t>
            </a:r>
            <a:r>
              <a:rPr lang="en-US" b="1" dirty="0">
                <a:solidFill>
                  <a:srgbClr val="0070C0"/>
                </a:solidFill>
                <a:latin typeface="+mj-lt"/>
                <a:cs typeface="Calibri"/>
              </a:rPr>
              <a:t> </a:t>
            </a:r>
            <a:endParaRPr lang="en-US" b="1" dirty="0">
              <a:solidFill>
                <a:srgbClr val="0070C0"/>
              </a:solidFill>
              <a:latin typeface="+mj-lt"/>
              <a:cs typeface="Calibri" panose="020F0502020204030204" pitchFamily="34" charset="0"/>
            </a:endParaRPr>
          </a:p>
          <a:p>
            <a:pPr>
              <a:spcBef>
                <a:spcPts val="700"/>
              </a:spcBef>
              <a:buClr>
                <a:srgbClr val="DD8047"/>
              </a:buClr>
              <a:buSzPct val="60000"/>
            </a:pPr>
            <a:r>
              <a:rPr lang="en-US" b="1" dirty="0">
                <a:solidFill>
                  <a:srgbClr val="0070C0"/>
                </a:solidFill>
                <a:latin typeface="+mj-lt"/>
                <a:cs typeface="Calibri"/>
              </a:rPr>
              <a:t>				PAHO: 		</a:t>
            </a:r>
            <a:r>
              <a:rPr lang="en-US" b="1" dirty="0">
                <a:solidFill>
                  <a:srgbClr val="0070C0"/>
                </a:solidFill>
                <a:latin typeface="+mj-lt"/>
                <a:cs typeface="Calibri"/>
                <a:hlinkClick r:id="rId9"/>
              </a:rPr>
              <a:t>andragro@paho.org</a:t>
            </a:r>
            <a:r>
              <a:rPr lang="en-US" b="1" dirty="0">
                <a:solidFill>
                  <a:srgbClr val="0070C0"/>
                </a:solidFill>
                <a:latin typeface="+mj-lt"/>
                <a:cs typeface="Calibri"/>
              </a:rPr>
              <a:t> </a:t>
            </a:r>
            <a:endParaRPr lang="en-US" b="1" dirty="0">
              <a:solidFill>
                <a:srgbClr val="0070C0"/>
              </a:solidFill>
              <a:latin typeface="+mj-lt"/>
              <a:cs typeface="Calibri" panose="020F0502020204030204" pitchFamily="34" charset="0"/>
            </a:endParaRPr>
          </a:p>
          <a:p>
            <a:pPr>
              <a:spcBef>
                <a:spcPts val="700"/>
              </a:spcBef>
              <a:buClr>
                <a:srgbClr val="DD8047"/>
              </a:buClr>
              <a:buSzPct val="60000"/>
            </a:pPr>
            <a:r>
              <a:rPr lang="en-US" b="1" dirty="0">
                <a:solidFill>
                  <a:srgbClr val="0070C0"/>
                </a:solidFill>
                <a:latin typeface="+mj-lt"/>
                <a:cs typeface="Calibri"/>
              </a:rPr>
              <a:t>			</a:t>
            </a:r>
            <a:r>
              <a:rPr lang="en-US" b="1">
                <a:solidFill>
                  <a:srgbClr val="0070C0"/>
                </a:solidFill>
                <a:latin typeface="+mj-lt"/>
                <a:cs typeface="Calibri"/>
              </a:rPr>
              <a:t>	SEARO</a:t>
            </a:r>
            <a:r>
              <a:rPr lang="en-US" b="1" dirty="0">
                <a:solidFill>
                  <a:srgbClr val="0070C0"/>
                </a:solidFill>
                <a:latin typeface="+mj-lt"/>
                <a:cs typeface="Calibri"/>
              </a:rPr>
              <a:t>: 	</a:t>
            </a:r>
            <a:r>
              <a:rPr lang="en-US" b="1" dirty="0">
                <a:solidFill>
                  <a:srgbClr val="0070C0"/>
                </a:solidFill>
                <a:latin typeface="+mj-lt"/>
                <a:cs typeface="Calibri"/>
                <a:hlinkClick r:id="rId10"/>
              </a:rPr>
              <a:t>h</a:t>
            </a:r>
            <a:r>
              <a:rPr lang="en-US" b="1" dirty="0">
                <a:ea typeface="+mn-lt"/>
                <a:cs typeface="+mn-lt"/>
                <a:hlinkClick r:id="rId10"/>
              </a:rPr>
              <a:t>katom@who.int</a:t>
            </a:r>
            <a:r>
              <a:rPr lang="en-US" b="1" dirty="0">
                <a:ea typeface="+mn-lt"/>
                <a:cs typeface="+mn-lt"/>
              </a:rPr>
              <a:t>; </a:t>
            </a:r>
            <a:r>
              <a:rPr lang="en-US" b="1" dirty="0">
                <a:solidFill>
                  <a:srgbClr val="0070C0"/>
                </a:solidFill>
                <a:ea typeface="+mn-lt"/>
                <a:cs typeface="Calibri"/>
                <a:hlinkClick r:id="rId11"/>
              </a:rPr>
              <a:t>htikem</a:t>
            </a:r>
            <a:r>
              <a:rPr lang="en-US" b="1" dirty="0">
                <a:solidFill>
                  <a:srgbClr val="0070C0"/>
                </a:solidFill>
                <a:latin typeface="+mj-lt"/>
                <a:cs typeface="Calibri"/>
                <a:hlinkClick r:id="rId11"/>
              </a:rPr>
              <a:t>@who.int</a:t>
            </a:r>
            <a:r>
              <a:rPr lang="en-US" b="1" dirty="0">
                <a:solidFill>
                  <a:srgbClr val="0070C0"/>
                </a:solidFill>
                <a:latin typeface="+mj-lt"/>
                <a:cs typeface="Calibri"/>
              </a:rPr>
              <a:t>  </a:t>
            </a:r>
            <a:endParaRPr lang="en-US" b="1" dirty="0">
              <a:solidFill>
                <a:srgbClr val="0070C0"/>
              </a:solidFill>
              <a:latin typeface="+mj-lt"/>
              <a:cs typeface="Calibri" panose="020F0502020204030204" pitchFamily="34" charset="0"/>
            </a:endParaRPr>
          </a:p>
          <a:p>
            <a:pPr>
              <a:spcBef>
                <a:spcPts val="700"/>
              </a:spcBef>
              <a:buClr>
                <a:srgbClr val="DD8047"/>
              </a:buClr>
              <a:buSzPct val="60000"/>
            </a:pPr>
            <a:r>
              <a:rPr lang="en-US" b="1" dirty="0">
                <a:solidFill>
                  <a:srgbClr val="0070C0"/>
                </a:solidFill>
                <a:latin typeface="+mj-lt"/>
                <a:cs typeface="Calibri"/>
              </a:rPr>
              <a:t>				WPRO: 		</a:t>
            </a:r>
            <a:r>
              <a:rPr lang="en-US" b="1" dirty="0">
                <a:solidFill>
                  <a:srgbClr val="0070C0"/>
                </a:solidFill>
                <a:latin typeface="+mj-lt"/>
                <a:cs typeface="Calibri"/>
                <a:hlinkClick r:id="rId12"/>
              </a:rPr>
              <a:t>eshofoniea@who.int</a:t>
            </a:r>
            <a:r>
              <a:rPr lang="en-US" b="1" dirty="0">
                <a:solidFill>
                  <a:srgbClr val="0070C0"/>
                </a:solidFill>
                <a:latin typeface="+mj-lt"/>
                <a:cs typeface="Calibri"/>
              </a:rPr>
              <a:t>;  </a:t>
            </a:r>
            <a:endParaRPr lang="en-GB" b="1" dirty="0">
              <a:solidFill>
                <a:srgbClr val="0070C0"/>
              </a:solidFill>
              <a:latin typeface="+mj-lt"/>
              <a:cs typeface="Calibri" panose="020F0502020204030204" pitchFamily="34" charset="0"/>
            </a:endParaRPr>
          </a:p>
        </p:txBody>
      </p:sp>
      <p:sp>
        <p:nvSpPr>
          <p:cNvPr id="15" name="Rectangle: Rounded Corners 14">
            <a:extLst>
              <a:ext uri="{FF2B5EF4-FFF2-40B4-BE49-F238E27FC236}">
                <a16:creationId xmlns:a16="http://schemas.microsoft.com/office/drawing/2014/main" id="{8C6D610C-26D0-4FA3-8062-200749C0C412}"/>
              </a:ext>
            </a:extLst>
          </p:cNvPr>
          <p:cNvSpPr/>
          <p:nvPr/>
        </p:nvSpPr>
        <p:spPr>
          <a:xfrm>
            <a:off x="4918924" y="4381796"/>
            <a:ext cx="2466240" cy="2153780"/>
          </a:xfrm>
          <a:prstGeom prst="roundRect">
            <a:avLst/>
          </a:prstGeom>
          <a:solidFill>
            <a:schemeClr val="bg1"/>
          </a:solidFill>
          <a:effectLst>
            <a:innerShdw blurRad="63500" dist="50800" dir="18900000">
              <a:prstClr val="black">
                <a:alpha val="50000"/>
              </a:prstClr>
            </a:innerShdw>
          </a:effectLst>
        </p:spPr>
        <p:txBody>
          <a:bodyPr wrap="square">
            <a:noAutofit/>
          </a:bodyPr>
          <a:lstStyle/>
          <a:p>
            <a:pPr algn="ctr"/>
            <a:r>
              <a:rPr lang="en-US" b="1" dirty="0"/>
              <a:t>More information on coronavirus</a:t>
            </a:r>
          </a:p>
        </p:txBody>
      </p:sp>
      <p:pic>
        <p:nvPicPr>
          <p:cNvPr id="16" name="Picture 15">
            <a:hlinkClick r:id="rId13"/>
            <a:extLst>
              <a:ext uri="{FF2B5EF4-FFF2-40B4-BE49-F238E27FC236}">
                <a16:creationId xmlns:a16="http://schemas.microsoft.com/office/drawing/2014/main" id="{BD923BB1-F5AD-406F-BBD9-A8E464A1FDE4}"/>
              </a:ext>
            </a:extLst>
          </p:cNvPr>
          <p:cNvPicPr>
            <a:picLocks noChangeAspect="1"/>
          </p:cNvPicPr>
          <p:nvPr/>
        </p:nvPicPr>
        <p:blipFill>
          <a:blip r:embed="rId14" cstate="email">
            <a:alphaModFix/>
            <a:extLst>
              <a:ext uri="{28A0092B-C50C-407E-A947-70E740481C1C}">
                <a14:useLocalDpi xmlns:a14="http://schemas.microsoft.com/office/drawing/2010/main"/>
              </a:ext>
            </a:extLst>
          </a:blip>
          <a:stretch>
            <a:fillRect/>
          </a:stretch>
        </p:blipFill>
        <p:spPr>
          <a:xfrm>
            <a:off x="5633959" y="5090038"/>
            <a:ext cx="1036171" cy="1063135"/>
          </a:xfrm>
          <a:prstGeom prst="rect">
            <a:avLst/>
          </a:prstGeom>
        </p:spPr>
      </p:pic>
      <p:sp>
        <p:nvSpPr>
          <p:cNvPr id="17" name="TextBox 16">
            <a:extLst>
              <a:ext uri="{FF2B5EF4-FFF2-40B4-BE49-F238E27FC236}">
                <a16:creationId xmlns:a16="http://schemas.microsoft.com/office/drawing/2014/main" id="{CC06E5A8-EA35-4F91-A6BE-270512AABBE5}"/>
              </a:ext>
            </a:extLst>
          </p:cNvPr>
          <p:cNvSpPr txBox="1"/>
          <p:nvPr/>
        </p:nvSpPr>
        <p:spPr>
          <a:xfrm>
            <a:off x="5452597" y="6227798"/>
            <a:ext cx="1398895" cy="307777"/>
          </a:xfrm>
          <a:prstGeom prst="rect">
            <a:avLst/>
          </a:prstGeom>
          <a:noFill/>
        </p:spPr>
        <p:txBody>
          <a:bodyPr wrap="square" rtlCol="0">
            <a:spAutoFit/>
          </a:bodyPr>
          <a:lstStyle/>
          <a:p>
            <a:pPr algn="ctr">
              <a:spcBef>
                <a:spcPts val="700"/>
              </a:spcBef>
              <a:buClr>
                <a:srgbClr val="DD8047"/>
              </a:buClr>
              <a:buSzPct val="60000"/>
            </a:pPr>
            <a:r>
              <a:rPr lang="en-US" sz="1400" b="1" dirty="0">
                <a:solidFill>
                  <a:srgbClr val="0070C0"/>
                </a:solidFill>
                <a:latin typeface="+mj-lt"/>
                <a:cs typeface="Calibri" panose="020F0502020204030204" pitchFamily="34" charset="0"/>
              </a:rPr>
              <a:t>Scan or Click</a:t>
            </a:r>
          </a:p>
        </p:txBody>
      </p:sp>
      <p:sp>
        <p:nvSpPr>
          <p:cNvPr id="19" name="Rectangle: Rounded Corners 18">
            <a:extLst>
              <a:ext uri="{FF2B5EF4-FFF2-40B4-BE49-F238E27FC236}">
                <a16:creationId xmlns:a16="http://schemas.microsoft.com/office/drawing/2014/main" id="{143DD285-C321-4EA7-9111-A30C5465E894}"/>
              </a:ext>
            </a:extLst>
          </p:cNvPr>
          <p:cNvSpPr/>
          <p:nvPr/>
        </p:nvSpPr>
        <p:spPr>
          <a:xfrm>
            <a:off x="8598249" y="4381795"/>
            <a:ext cx="2466240" cy="2153780"/>
          </a:xfrm>
          <a:prstGeom prst="roundRect">
            <a:avLst/>
          </a:prstGeom>
          <a:solidFill>
            <a:schemeClr val="bg1"/>
          </a:solidFill>
          <a:effectLst>
            <a:innerShdw blurRad="63500" dist="50800" dir="18900000">
              <a:prstClr val="black">
                <a:alpha val="50000"/>
              </a:prstClr>
            </a:innerShdw>
          </a:effectLst>
        </p:spPr>
        <p:txBody>
          <a:bodyPr wrap="square">
            <a:noAutofit/>
          </a:bodyPr>
          <a:lstStyle/>
          <a:p>
            <a:pPr algn="ctr">
              <a:tabLst>
                <a:tab pos="1882775" algn="r"/>
              </a:tabLst>
            </a:pPr>
            <a:r>
              <a:rPr lang="en-US" b="1" dirty="0"/>
              <a:t>WHO resources on</a:t>
            </a:r>
          </a:p>
          <a:p>
            <a:pPr algn="ctr">
              <a:tabLst>
                <a:tab pos="1882775" algn="r"/>
              </a:tabLst>
            </a:pPr>
            <a:r>
              <a:rPr lang="en-US" b="1" dirty="0"/>
              <a:t>simulation exercises</a:t>
            </a:r>
          </a:p>
        </p:txBody>
      </p:sp>
      <p:pic>
        <p:nvPicPr>
          <p:cNvPr id="4" name="Picture 3">
            <a:hlinkClick r:id="rId15"/>
            <a:extLst>
              <a:ext uri="{FF2B5EF4-FFF2-40B4-BE49-F238E27FC236}">
                <a16:creationId xmlns:a16="http://schemas.microsoft.com/office/drawing/2014/main" id="{8D4128EA-2D55-489B-A288-BCFD7174DEE5}"/>
              </a:ext>
            </a:extLst>
          </p:cNvPr>
          <p:cNvPicPr>
            <a:picLocks noChangeAspect="1"/>
          </p:cNvPicPr>
          <p:nvPr/>
        </p:nvPicPr>
        <p:blipFill>
          <a:blip r:embed="rId16"/>
          <a:stretch>
            <a:fillRect/>
          </a:stretch>
        </p:blipFill>
        <p:spPr>
          <a:xfrm>
            <a:off x="9271436" y="5064618"/>
            <a:ext cx="1119866" cy="1113974"/>
          </a:xfrm>
          <a:prstGeom prst="rect">
            <a:avLst/>
          </a:prstGeom>
        </p:spPr>
      </p:pic>
      <p:sp>
        <p:nvSpPr>
          <p:cNvPr id="20" name="TextBox 19">
            <a:extLst>
              <a:ext uri="{FF2B5EF4-FFF2-40B4-BE49-F238E27FC236}">
                <a16:creationId xmlns:a16="http://schemas.microsoft.com/office/drawing/2014/main" id="{8C6E2D8B-9E90-47C9-847D-B1B528939382}"/>
              </a:ext>
            </a:extLst>
          </p:cNvPr>
          <p:cNvSpPr txBox="1"/>
          <p:nvPr/>
        </p:nvSpPr>
        <p:spPr>
          <a:xfrm>
            <a:off x="9131922" y="6227798"/>
            <a:ext cx="1398895" cy="307777"/>
          </a:xfrm>
          <a:prstGeom prst="rect">
            <a:avLst/>
          </a:prstGeom>
          <a:noFill/>
        </p:spPr>
        <p:txBody>
          <a:bodyPr wrap="square" rtlCol="0">
            <a:spAutoFit/>
          </a:bodyPr>
          <a:lstStyle/>
          <a:p>
            <a:pPr algn="ctr">
              <a:spcBef>
                <a:spcPts val="700"/>
              </a:spcBef>
              <a:buClr>
                <a:srgbClr val="DD8047"/>
              </a:buClr>
              <a:buSzPct val="60000"/>
            </a:pPr>
            <a:r>
              <a:rPr lang="en-US" sz="1400" b="1" dirty="0">
                <a:solidFill>
                  <a:srgbClr val="0070C0"/>
                </a:solidFill>
                <a:latin typeface="+mj-lt"/>
                <a:cs typeface="Calibri" panose="020F0502020204030204" pitchFamily="34" charset="0"/>
              </a:rPr>
              <a:t>Scan or Click</a:t>
            </a:r>
          </a:p>
        </p:txBody>
      </p:sp>
    </p:spTree>
    <p:extLst>
      <p:ext uri="{BB962C8B-B14F-4D97-AF65-F5344CB8AC3E}">
        <p14:creationId xmlns:p14="http://schemas.microsoft.com/office/powerpoint/2010/main" val="3088037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4DAFD-A0A3-4E9F-8BCD-8CF1E43355C4}"/>
              </a:ext>
            </a:extLst>
          </p:cNvPr>
          <p:cNvSpPr>
            <a:spLocks noGrp="1"/>
          </p:cNvSpPr>
          <p:nvPr>
            <p:ph type="title"/>
          </p:nvPr>
        </p:nvSpPr>
        <p:spPr>
          <a:xfrm>
            <a:off x="152780" y="-8247"/>
            <a:ext cx="12039220" cy="581340"/>
          </a:xfrm>
        </p:spPr>
        <p:txBody>
          <a:bodyPr>
            <a:normAutofit fontScale="90000"/>
          </a:bodyPr>
          <a:lstStyle/>
          <a:p>
            <a:r>
              <a:rPr lang="en-US"/>
              <a:t>Guiding Preparedness and Response</a:t>
            </a:r>
          </a:p>
        </p:txBody>
      </p:sp>
      <p:sp>
        <p:nvSpPr>
          <p:cNvPr id="4" name="Date Placeholder 3">
            <a:extLst>
              <a:ext uri="{FF2B5EF4-FFF2-40B4-BE49-F238E27FC236}">
                <a16:creationId xmlns:a16="http://schemas.microsoft.com/office/drawing/2014/main" id="{A3B10564-5E44-4E45-905F-4B41B230E036}"/>
              </a:ext>
            </a:extLst>
          </p:cNvPr>
          <p:cNvSpPr>
            <a:spLocks noGrp="1"/>
          </p:cNvSpPr>
          <p:nvPr>
            <p:ph type="dt" sz="half" idx="10"/>
          </p:nvPr>
        </p:nvSpPr>
        <p:spPr/>
        <p:txBody>
          <a:bodyPr/>
          <a:lstStyle/>
          <a:p>
            <a:fld id="{7EA682B2-33C9-4D4F-9A18-C7D5F7FE2751}" type="datetime3">
              <a:rPr lang="en-US" smtClean="0"/>
              <a:t>2 November 2020</a:t>
            </a:fld>
            <a:endParaRPr lang="en-US"/>
          </a:p>
        </p:txBody>
      </p:sp>
      <p:sp>
        <p:nvSpPr>
          <p:cNvPr id="10" name="Rectangle 9">
            <a:extLst>
              <a:ext uri="{FF2B5EF4-FFF2-40B4-BE49-F238E27FC236}">
                <a16:creationId xmlns:a16="http://schemas.microsoft.com/office/drawing/2014/main" id="{04F871DA-2632-4765-A38B-969A64757D61}"/>
              </a:ext>
            </a:extLst>
          </p:cNvPr>
          <p:cNvSpPr/>
          <p:nvPr/>
        </p:nvSpPr>
        <p:spPr>
          <a:xfrm>
            <a:off x="152780" y="873948"/>
            <a:ext cx="11825860" cy="1569660"/>
          </a:xfrm>
          <a:prstGeom prst="rect">
            <a:avLst/>
          </a:prstGeom>
        </p:spPr>
        <p:txBody>
          <a:bodyPr wrap="square">
            <a:spAutoFit/>
          </a:bodyPr>
          <a:lstStyle/>
          <a:p>
            <a:r>
              <a:rPr lang="en-GB" sz="2800" b="1" dirty="0">
                <a:solidFill>
                  <a:schemeClr val="accent3"/>
                </a:solidFill>
              </a:rPr>
              <a:t>WHO, providing up to date, accurate advice</a:t>
            </a:r>
          </a:p>
          <a:p>
            <a:endParaRPr lang="en-GB" sz="2800" b="1" dirty="0"/>
          </a:p>
          <a:p>
            <a:pPr algn="just"/>
            <a:r>
              <a:rPr lang="en-GB" sz="2000" i="1" dirty="0"/>
              <a:t>During health emergencies like the COVID-19 pandemic, one of WHO’s most vital roles is to gather data and research from around the world, evaluate it, and then advise countries on how to respond.</a:t>
            </a:r>
          </a:p>
        </p:txBody>
      </p:sp>
      <p:pic>
        <p:nvPicPr>
          <p:cNvPr id="5" name="Picture 4">
            <a:extLst>
              <a:ext uri="{FF2B5EF4-FFF2-40B4-BE49-F238E27FC236}">
                <a16:creationId xmlns:a16="http://schemas.microsoft.com/office/drawing/2014/main" id="{AA80E344-F131-4364-9C53-28FD02CE20F9}"/>
              </a:ext>
            </a:extLst>
          </p:cNvPr>
          <p:cNvPicPr>
            <a:picLocks noChangeAspect="1"/>
          </p:cNvPicPr>
          <p:nvPr/>
        </p:nvPicPr>
        <p:blipFill rotWithShape="1">
          <a:blip r:embed="rId3"/>
          <a:srcRect l="7654" r="10013"/>
          <a:stretch/>
        </p:blipFill>
        <p:spPr>
          <a:xfrm>
            <a:off x="6461186" y="2511335"/>
            <a:ext cx="5863279" cy="3604178"/>
          </a:xfrm>
          <a:prstGeom prst="rect">
            <a:avLst/>
          </a:prstGeom>
        </p:spPr>
      </p:pic>
      <p:sp>
        <p:nvSpPr>
          <p:cNvPr id="3" name="Rectangle 2">
            <a:extLst>
              <a:ext uri="{FF2B5EF4-FFF2-40B4-BE49-F238E27FC236}">
                <a16:creationId xmlns:a16="http://schemas.microsoft.com/office/drawing/2014/main" id="{B5F99535-AEEC-4251-BDE7-0E634426F302}"/>
              </a:ext>
            </a:extLst>
          </p:cNvPr>
          <p:cNvSpPr/>
          <p:nvPr/>
        </p:nvSpPr>
        <p:spPr>
          <a:xfrm>
            <a:off x="225601" y="2728374"/>
            <a:ext cx="6096000" cy="3170099"/>
          </a:xfrm>
          <a:prstGeom prst="rect">
            <a:avLst/>
          </a:prstGeom>
        </p:spPr>
        <p:txBody>
          <a:bodyPr>
            <a:spAutoFit/>
          </a:bodyPr>
          <a:lstStyle/>
          <a:p>
            <a:pPr lvl="0" algn="just"/>
            <a:r>
              <a:rPr lang="en-GB" sz="2000" i="1" dirty="0">
                <a:solidFill>
                  <a:prstClr val="black"/>
                </a:solidFill>
              </a:rPr>
              <a:t>Since January 2020, WHO has published more than 100 documents about COVID-19. Of these, more than half are detailed technical guidance, on how to find and test cases, how to provide safe and appropriate care for people depending on the severity of their illness, how to trace and quarantine contacts, how to prevent transmission from one person to another, how to protect health care workers, and how to help communities to respond appropriately.</a:t>
            </a:r>
          </a:p>
        </p:txBody>
      </p:sp>
    </p:spTree>
    <p:extLst>
      <p:ext uri="{BB962C8B-B14F-4D97-AF65-F5344CB8AC3E}">
        <p14:creationId xmlns:p14="http://schemas.microsoft.com/office/powerpoint/2010/main" val="13277073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5546B6-1766-4618-AB37-69C62D8F1E64}"/>
              </a:ext>
            </a:extLst>
          </p:cNvPr>
          <p:cNvSpPr>
            <a:spLocks noGrp="1"/>
          </p:cNvSpPr>
          <p:nvPr>
            <p:ph type="title"/>
          </p:nvPr>
        </p:nvSpPr>
        <p:spPr/>
        <p:txBody>
          <a:bodyPr>
            <a:normAutofit fontScale="90000"/>
          </a:bodyPr>
          <a:lstStyle/>
          <a:p>
            <a:r>
              <a:rPr lang="en-US"/>
              <a:t>What is a Table-Top Exercise (TTX)?</a:t>
            </a:r>
          </a:p>
        </p:txBody>
      </p:sp>
      <p:sp>
        <p:nvSpPr>
          <p:cNvPr id="3" name="Content Placeholder 2">
            <a:extLst>
              <a:ext uri="{FF2B5EF4-FFF2-40B4-BE49-F238E27FC236}">
                <a16:creationId xmlns:a16="http://schemas.microsoft.com/office/drawing/2014/main" id="{449D7005-D0A1-4AC3-9669-670EA17DF11F}"/>
              </a:ext>
            </a:extLst>
          </p:cNvPr>
          <p:cNvSpPr>
            <a:spLocks noGrp="1"/>
          </p:cNvSpPr>
          <p:nvPr>
            <p:ph idx="1"/>
          </p:nvPr>
        </p:nvSpPr>
        <p:spPr/>
        <p:txBody>
          <a:bodyPr/>
          <a:lstStyle/>
          <a:p>
            <a:pPr marL="0" indent="0">
              <a:lnSpc>
                <a:spcPct val="115000"/>
              </a:lnSpc>
              <a:spcAft>
                <a:spcPts val="1200"/>
              </a:spcAft>
              <a:buNone/>
            </a:pPr>
            <a:endParaRPr lang="en-GB" i="1" u="sng">
              <a:solidFill>
                <a:srgbClr val="0070C0"/>
              </a:solidFill>
              <a:latin typeface="Calibri" charset="0"/>
              <a:ea typeface="Arial" charset="0"/>
            </a:endParaRPr>
          </a:p>
          <a:p>
            <a:pPr marL="0" indent="0" algn="ctr">
              <a:buNone/>
            </a:pPr>
            <a:r>
              <a:rPr lang="en-US">
                <a:latin typeface="Calibri" panose="020F0502020204030204" pitchFamily="34" charset="0"/>
                <a:cs typeface="Calibri" panose="020F0502020204030204" pitchFamily="34" charset="0"/>
              </a:rPr>
              <a:t>A</a:t>
            </a:r>
            <a:r>
              <a:rPr lang="en-US">
                <a:solidFill>
                  <a:schemeClr val="accent3"/>
                </a:solidFill>
                <a:latin typeface="Calibri" panose="020F0502020204030204" pitchFamily="34" charset="0"/>
                <a:cs typeface="Calibri" panose="020F0502020204030204" pitchFamily="34" charset="0"/>
              </a:rPr>
              <a:t> </a:t>
            </a:r>
            <a:r>
              <a:rPr lang="en-US" b="1">
                <a:solidFill>
                  <a:schemeClr val="accent3"/>
                </a:solidFill>
                <a:latin typeface="Calibri" panose="020F0502020204030204" pitchFamily="34" charset="0"/>
                <a:cs typeface="Calibri" panose="020F0502020204030204" pitchFamily="34" charset="0"/>
              </a:rPr>
              <a:t>tabletop exercise (TTX) </a:t>
            </a:r>
            <a:r>
              <a:rPr lang="en-US">
                <a:latin typeface="Calibri" panose="020F0502020204030204" pitchFamily="34" charset="0"/>
                <a:cs typeface="Calibri" panose="020F0502020204030204" pitchFamily="34" charset="0"/>
              </a:rPr>
              <a:t>is a discussion based event that uses a progressive simulated scenario, together with series of scripted injects, to make participants consider the impact of a potential health emergency on existing plans, procedures and capacities. </a:t>
            </a:r>
          </a:p>
          <a:p>
            <a:pPr marL="0" indent="0" algn="ctr">
              <a:buNone/>
            </a:pPr>
            <a:endParaRPr lang="en-US">
              <a:latin typeface="Calibri" panose="020F0502020204030204" pitchFamily="34" charset="0"/>
              <a:cs typeface="Calibri" panose="020F0502020204030204" pitchFamily="34" charset="0"/>
            </a:endParaRPr>
          </a:p>
          <a:p>
            <a:pPr marL="0" indent="0" algn="ctr">
              <a:buNone/>
            </a:pPr>
            <a:r>
              <a:rPr lang="en-US">
                <a:latin typeface="Calibri" panose="020F0502020204030204" pitchFamily="34" charset="0"/>
                <a:cs typeface="Calibri" panose="020F0502020204030204" pitchFamily="34" charset="0"/>
              </a:rPr>
              <a:t>“A TTX </a:t>
            </a:r>
            <a:r>
              <a:rPr lang="en-US" b="1">
                <a:solidFill>
                  <a:schemeClr val="accent3"/>
                </a:solidFill>
                <a:latin typeface="Calibri" panose="020F0502020204030204" pitchFamily="34" charset="0"/>
                <a:cs typeface="Calibri" panose="020F0502020204030204" pitchFamily="34" charset="0"/>
              </a:rPr>
              <a:t>simulates an emergency situation </a:t>
            </a:r>
            <a:r>
              <a:rPr lang="en-US">
                <a:latin typeface="Calibri" panose="020F0502020204030204" pitchFamily="34" charset="0"/>
                <a:cs typeface="Calibri" panose="020F0502020204030204" pitchFamily="34" charset="0"/>
              </a:rPr>
              <a:t>in an informal, stress-free environment.” </a:t>
            </a:r>
            <a:br>
              <a:rPr lang="en-US">
                <a:latin typeface="Calibri" panose="020F0502020204030204" pitchFamily="34" charset="0"/>
                <a:cs typeface="Calibri" panose="020F0502020204030204" pitchFamily="34" charset="0"/>
              </a:rPr>
            </a:br>
            <a:br>
              <a:rPr lang="en-US"/>
            </a:br>
            <a:r>
              <a:rPr lang="en-US" sz="1600"/>
              <a:t>-WHO Exercise Manual, 2017</a:t>
            </a:r>
          </a:p>
          <a:p>
            <a:pPr marL="0" indent="0">
              <a:lnSpc>
                <a:spcPct val="115000"/>
              </a:lnSpc>
              <a:spcAft>
                <a:spcPts val="1200"/>
              </a:spcAft>
              <a:buNone/>
            </a:pPr>
            <a:endParaRPr lang="en-GB" i="1" u="sng">
              <a:solidFill>
                <a:srgbClr val="0070C0"/>
              </a:solidFill>
              <a:latin typeface="Arial" charset="0"/>
              <a:ea typeface="Arial" charset="0"/>
            </a:endParaRPr>
          </a:p>
          <a:p>
            <a:pPr marL="0" indent="0">
              <a:buNone/>
            </a:pPr>
            <a:endParaRPr lang="en-US"/>
          </a:p>
        </p:txBody>
      </p:sp>
      <p:sp>
        <p:nvSpPr>
          <p:cNvPr id="4" name="Date Placeholder 3">
            <a:extLst>
              <a:ext uri="{FF2B5EF4-FFF2-40B4-BE49-F238E27FC236}">
                <a16:creationId xmlns:a16="http://schemas.microsoft.com/office/drawing/2014/main" id="{8E67F07D-280F-4690-8F55-72C4FE4D5DCA}"/>
              </a:ext>
            </a:extLst>
          </p:cNvPr>
          <p:cNvSpPr>
            <a:spLocks noGrp="1"/>
          </p:cNvSpPr>
          <p:nvPr>
            <p:ph type="dt" sz="half" idx="10"/>
          </p:nvPr>
        </p:nvSpPr>
        <p:spPr/>
        <p:txBody>
          <a:bodyPr/>
          <a:lstStyle/>
          <a:p>
            <a:fld id="{7EA682B2-33C9-4D4F-9A18-C7D5F7FE2751}" type="datetime3">
              <a:rPr lang="en-US" smtClean="0"/>
              <a:t>2 November 2020</a:t>
            </a:fld>
            <a:endParaRPr lang="en-US"/>
          </a:p>
        </p:txBody>
      </p:sp>
    </p:spTree>
    <p:extLst>
      <p:ext uri="{BB962C8B-B14F-4D97-AF65-F5344CB8AC3E}">
        <p14:creationId xmlns:p14="http://schemas.microsoft.com/office/powerpoint/2010/main" val="4602858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17F212-D0A6-4214-B3AF-B63213580F06}"/>
              </a:ext>
            </a:extLst>
          </p:cNvPr>
          <p:cNvSpPr>
            <a:spLocks noGrp="1"/>
          </p:cNvSpPr>
          <p:nvPr>
            <p:ph type="title"/>
          </p:nvPr>
        </p:nvSpPr>
        <p:spPr/>
        <p:txBody>
          <a:bodyPr>
            <a:normAutofit fontScale="90000"/>
          </a:bodyPr>
          <a:lstStyle/>
          <a:p>
            <a:r>
              <a:rPr lang="en-US">
                <a:latin typeface="+mj-lt"/>
                <a:cs typeface="Calibri" panose="020F0502020204030204" pitchFamily="34" charset="0"/>
              </a:rPr>
              <a:t>Design &amp; Purpose</a:t>
            </a:r>
            <a:endParaRPr lang="en-US">
              <a:latin typeface="+mj-lt"/>
            </a:endParaRPr>
          </a:p>
        </p:txBody>
      </p:sp>
      <p:sp>
        <p:nvSpPr>
          <p:cNvPr id="4" name="Date Placeholder 3">
            <a:extLst>
              <a:ext uri="{FF2B5EF4-FFF2-40B4-BE49-F238E27FC236}">
                <a16:creationId xmlns:a16="http://schemas.microsoft.com/office/drawing/2014/main" id="{0DFA6662-E0A7-42E7-85DE-8E057FA7B6B3}"/>
              </a:ext>
            </a:extLst>
          </p:cNvPr>
          <p:cNvSpPr>
            <a:spLocks noGrp="1"/>
          </p:cNvSpPr>
          <p:nvPr>
            <p:ph type="dt" sz="half" idx="10"/>
          </p:nvPr>
        </p:nvSpPr>
        <p:spPr/>
        <p:txBody>
          <a:bodyPr/>
          <a:lstStyle/>
          <a:p>
            <a:fld id="{7EA682B2-33C9-4D4F-9A18-C7D5F7FE2751}" type="datetime3">
              <a:rPr lang="en-US" smtClean="0"/>
              <a:t>2 November 2020</a:t>
            </a:fld>
            <a:endParaRPr lang="en-US"/>
          </a:p>
        </p:txBody>
      </p:sp>
      <p:sp>
        <p:nvSpPr>
          <p:cNvPr id="13" name="Rectangle 12">
            <a:extLst>
              <a:ext uri="{FF2B5EF4-FFF2-40B4-BE49-F238E27FC236}">
                <a16:creationId xmlns:a16="http://schemas.microsoft.com/office/drawing/2014/main" id="{8DCE674F-954A-4D0E-90FA-4EB88E0C98B6}"/>
              </a:ext>
            </a:extLst>
          </p:cNvPr>
          <p:cNvSpPr/>
          <p:nvPr/>
        </p:nvSpPr>
        <p:spPr>
          <a:xfrm>
            <a:off x="152780" y="698874"/>
            <a:ext cx="8140320" cy="4185761"/>
          </a:xfrm>
          <a:prstGeom prst="rect">
            <a:avLst/>
          </a:prstGeom>
        </p:spPr>
        <p:txBody>
          <a:bodyPr wrap="square" lIns="91440" tIns="45720" rIns="91440" bIns="45720" anchor="t">
            <a:spAutoFit/>
          </a:bodyPr>
          <a:lstStyle/>
          <a:p>
            <a:r>
              <a:rPr lang="en-US" sz="3600" b="1">
                <a:solidFill>
                  <a:schemeClr val="accent3"/>
                </a:solidFill>
              </a:rPr>
              <a:t>Exercise Design and Purpose</a:t>
            </a:r>
          </a:p>
          <a:p>
            <a:endParaRPr lang="en-US" sz="1000" b="1">
              <a:solidFill>
                <a:schemeClr val="accent3"/>
              </a:solidFill>
            </a:endParaRPr>
          </a:p>
          <a:p>
            <a:pPr algn="just"/>
            <a:r>
              <a:rPr lang="en-US" sz="2000"/>
              <a:t>Based on the COVID-19 Strategic Preparedness and Response Plan (SPRP), this exercise challenges countries and public health actors to evaluate the public health plans and planning structures required to prepare and respond to ongoing and future COVID-19 outbreaks. </a:t>
            </a:r>
            <a:endParaRPr lang="en-US" sz="2000">
              <a:cs typeface="Arial"/>
            </a:endParaRPr>
          </a:p>
          <a:p>
            <a:pPr algn="just"/>
            <a:endParaRPr lang="en-US" sz="2000">
              <a:cs typeface="Arial"/>
            </a:endParaRPr>
          </a:p>
          <a:p>
            <a:pPr algn="just"/>
            <a:r>
              <a:rPr lang="en-US" sz="2000"/>
              <a:t>The exercise takes what we have learned so far about the virus and asks participants to evaluate their preparedness and response efforts.</a:t>
            </a:r>
            <a:endParaRPr lang="en-US" sz="2000">
              <a:cs typeface="Arial"/>
            </a:endParaRPr>
          </a:p>
          <a:p>
            <a:pPr algn="just"/>
            <a:endParaRPr lang="en-US" sz="2000">
              <a:cs typeface="Arial"/>
            </a:endParaRPr>
          </a:p>
          <a:p>
            <a:pPr algn="just"/>
            <a:r>
              <a:rPr lang="en-US" sz="2000"/>
              <a:t>The results will translate into strategic action that can guide the efforts of all national and international partners when developing and improving context-specific national and regional operational plans.</a:t>
            </a:r>
            <a:endParaRPr lang="en-US" sz="2000">
              <a:cs typeface="Arial"/>
            </a:endParaRPr>
          </a:p>
        </p:txBody>
      </p:sp>
      <p:pic>
        <p:nvPicPr>
          <p:cNvPr id="5" name="Picture 4" descr="A picture containing website&#10;&#10;Description automatically generated">
            <a:extLst>
              <a:ext uri="{FF2B5EF4-FFF2-40B4-BE49-F238E27FC236}">
                <a16:creationId xmlns:a16="http://schemas.microsoft.com/office/drawing/2014/main" id="{AEA338B0-3F80-434E-B8FA-2672D4B161B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526048" y="935536"/>
            <a:ext cx="3273469" cy="5114795"/>
          </a:xfrm>
          <a:prstGeom prst="rect">
            <a:avLst/>
          </a:prstGeom>
        </p:spPr>
      </p:pic>
    </p:spTree>
    <p:extLst>
      <p:ext uri="{BB962C8B-B14F-4D97-AF65-F5344CB8AC3E}">
        <p14:creationId xmlns:p14="http://schemas.microsoft.com/office/powerpoint/2010/main" val="33288961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p:txBody>
          <a:bodyPr>
            <a:normAutofit fontScale="90000"/>
          </a:bodyPr>
          <a:lstStyle/>
          <a:p>
            <a:r>
              <a:rPr lang="en-US"/>
              <a:t>General objectives of the TTX</a:t>
            </a:r>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393192" y="1017346"/>
            <a:ext cx="10960608" cy="5159617"/>
          </a:xfrm>
        </p:spPr>
        <p:txBody>
          <a:bodyPr>
            <a:normAutofit lnSpcReduction="10000"/>
          </a:bodyPr>
          <a:lstStyle/>
          <a:p>
            <a:pPr marL="0" lvl="0" indent="0">
              <a:lnSpc>
                <a:spcPct val="150000"/>
              </a:lnSpc>
              <a:spcBef>
                <a:spcPts val="700"/>
              </a:spcBef>
              <a:buClr>
                <a:schemeClr val="tx1"/>
              </a:buClr>
              <a:buSzPct val="100000"/>
              <a:buNone/>
            </a:pPr>
            <a:r>
              <a:rPr lang="en-GB" sz="3200" b="1">
                <a:solidFill>
                  <a:schemeClr val="accent3"/>
                </a:solidFill>
                <a:latin typeface="+mj-lt"/>
                <a:cs typeface="Calibri" panose="020F0502020204030204" pitchFamily="34" charset="0"/>
              </a:rPr>
              <a:t>General Objectives</a:t>
            </a:r>
            <a:endParaRPr lang="en-US" sz="3200">
              <a:solidFill>
                <a:schemeClr val="accent3"/>
              </a:solidFill>
              <a:latin typeface="+mj-lt"/>
              <a:cs typeface="Calibri" panose="020F0502020204030204" pitchFamily="34" charset="0"/>
            </a:endParaRPr>
          </a:p>
          <a:p>
            <a:pPr marL="457200" lvl="0" indent="-457200">
              <a:lnSpc>
                <a:spcPct val="100000"/>
              </a:lnSpc>
              <a:spcBef>
                <a:spcPts val="0"/>
              </a:spcBef>
              <a:spcAft>
                <a:spcPts val="1200"/>
              </a:spcAft>
              <a:buClr>
                <a:schemeClr val="tx1"/>
              </a:buClr>
              <a:buSzPct val="100000"/>
              <a:buFont typeface="+mj-lt"/>
              <a:buAutoNum type="arabicPeriod"/>
            </a:pPr>
            <a:r>
              <a:rPr lang="en-US">
                <a:solidFill>
                  <a:schemeClr val="accent5"/>
                </a:solidFill>
                <a:latin typeface="+mj-lt"/>
                <a:cs typeface="Calibri" panose="020F0502020204030204" pitchFamily="34" charset="0"/>
              </a:rPr>
              <a:t>Share information </a:t>
            </a:r>
            <a:r>
              <a:rPr lang="en-US">
                <a:solidFill>
                  <a:prstClr val="black"/>
                </a:solidFill>
                <a:latin typeface="+mj-lt"/>
                <a:cs typeface="Calibri" panose="020F0502020204030204" pitchFamily="34" charset="0"/>
              </a:rPr>
              <a:t>on the progress of your preparation, including  response capabilities, plans and procedures to respond to current and future outbreaks of COVID-19 in your country.</a:t>
            </a:r>
          </a:p>
          <a:p>
            <a:pPr marL="457200" lvl="0" indent="-457200">
              <a:lnSpc>
                <a:spcPct val="100000"/>
              </a:lnSpc>
              <a:spcBef>
                <a:spcPts val="0"/>
              </a:spcBef>
              <a:spcAft>
                <a:spcPts val="1200"/>
              </a:spcAft>
              <a:buClr>
                <a:schemeClr val="tx1"/>
              </a:buClr>
              <a:buSzPct val="100000"/>
              <a:buFont typeface="+mj-lt"/>
              <a:buAutoNum type="arabicPeriod"/>
            </a:pPr>
            <a:r>
              <a:rPr lang="en-US">
                <a:solidFill>
                  <a:schemeClr val="accent5"/>
                </a:solidFill>
                <a:latin typeface="+mj-lt"/>
                <a:cs typeface="Calibri" panose="020F0502020204030204" pitchFamily="34" charset="0"/>
              </a:rPr>
              <a:t>Identify areas of interdependence </a:t>
            </a:r>
            <a:r>
              <a:rPr lang="en-US">
                <a:solidFill>
                  <a:prstClr val="black"/>
                </a:solidFill>
                <a:latin typeface="+mj-lt"/>
                <a:cs typeface="Calibri" panose="020F0502020204030204" pitchFamily="34" charset="0"/>
              </a:rPr>
              <a:t>between health actors and other sectors </a:t>
            </a:r>
          </a:p>
          <a:p>
            <a:pPr marL="457200" lvl="0" indent="-457200">
              <a:lnSpc>
                <a:spcPct val="100000"/>
              </a:lnSpc>
              <a:spcBef>
                <a:spcPts val="0"/>
              </a:spcBef>
              <a:spcAft>
                <a:spcPts val="1200"/>
              </a:spcAft>
              <a:buClr>
                <a:schemeClr val="tx1"/>
              </a:buClr>
              <a:buSzPct val="100000"/>
              <a:buFont typeface="+mj-lt"/>
              <a:buAutoNum type="arabicPeriod"/>
            </a:pPr>
            <a:r>
              <a:rPr lang="en-US">
                <a:solidFill>
                  <a:schemeClr val="accent5"/>
                </a:solidFill>
                <a:latin typeface="+mj-lt"/>
                <a:cs typeface="Calibri" panose="020F0502020204030204" pitchFamily="34" charset="0"/>
              </a:rPr>
              <a:t>Conduct gap analysis </a:t>
            </a:r>
            <a:r>
              <a:rPr lang="en-US">
                <a:solidFill>
                  <a:prstClr val="black"/>
                </a:solidFill>
                <a:latin typeface="+mj-lt"/>
                <a:cs typeface="Calibri" panose="020F0502020204030204" pitchFamily="34" charset="0"/>
              </a:rPr>
              <a:t>based on the  COVID-19 Strategic Preparedness and Response Plan (SPRP)</a:t>
            </a:r>
          </a:p>
          <a:p>
            <a:pPr marL="457200" indent="-457200">
              <a:lnSpc>
                <a:spcPct val="100000"/>
              </a:lnSpc>
              <a:spcBef>
                <a:spcPts val="0"/>
              </a:spcBef>
              <a:spcAft>
                <a:spcPts val="1200"/>
              </a:spcAft>
              <a:buClr>
                <a:schemeClr val="tx1"/>
              </a:buClr>
              <a:buSzPct val="100000"/>
              <a:buFont typeface="+mj-lt"/>
              <a:buAutoNum type="arabicPeriod"/>
            </a:pPr>
            <a:r>
              <a:rPr lang="en-US">
                <a:solidFill>
                  <a:schemeClr val="accent5"/>
                </a:solidFill>
                <a:latin typeface="+mj-lt"/>
                <a:cs typeface="Calibri" panose="020F0502020204030204" pitchFamily="34" charset="0"/>
              </a:rPr>
              <a:t>Develop an action plan to enhance your level of readiness</a:t>
            </a:r>
            <a:r>
              <a:rPr lang="en-US">
                <a:solidFill>
                  <a:prstClr val="black"/>
                </a:solidFill>
                <a:latin typeface="+mj-lt"/>
                <a:cs typeface="Calibri" panose="020F0502020204030204" pitchFamily="34" charset="0"/>
              </a:rPr>
              <a:t>, based on the SPRP.</a:t>
            </a:r>
          </a:p>
          <a:p>
            <a:pPr marL="457200" lvl="0" indent="-457200">
              <a:lnSpc>
                <a:spcPct val="150000"/>
              </a:lnSpc>
              <a:spcBef>
                <a:spcPts val="0"/>
              </a:spcBef>
              <a:spcAft>
                <a:spcPts val="1200"/>
              </a:spcAft>
              <a:buClr>
                <a:schemeClr val="tx1"/>
              </a:buClr>
              <a:buSzPct val="100000"/>
              <a:buFont typeface="+mj-lt"/>
              <a:buAutoNum type="arabicPeriod"/>
            </a:pPr>
            <a:endParaRPr lang="en-US">
              <a:solidFill>
                <a:prstClr val="black"/>
              </a:solidFill>
              <a:latin typeface="+mj-lt"/>
              <a:cs typeface="Calibri" panose="020F0502020204030204" pitchFamily="34" charset="0"/>
            </a:endParaRPr>
          </a:p>
          <a:p>
            <a:pPr>
              <a:spcBef>
                <a:spcPts val="700"/>
              </a:spcBef>
              <a:buClr>
                <a:schemeClr val="tx1"/>
              </a:buClr>
              <a:buSzPct val="100000"/>
            </a:pPr>
            <a:endParaRPr lang="en-US" sz="3200">
              <a:latin typeface="+mj-lt"/>
            </a:endParaRPr>
          </a:p>
          <a:p>
            <a:endParaRPr lang="en-US">
              <a:latin typeface="+mj-lt"/>
            </a:endParaRPr>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p:txBody>
          <a:bodyPr/>
          <a:lstStyle/>
          <a:p>
            <a:fld id="{7EA682B2-33C9-4D4F-9A18-C7D5F7FE2751}" type="datetime3">
              <a:rPr lang="en-US" smtClean="0"/>
              <a:t>2 November 2020</a:t>
            </a:fld>
            <a:endParaRPr lang="en-US"/>
          </a:p>
        </p:txBody>
      </p:sp>
    </p:spTree>
    <p:extLst>
      <p:ext uri="{BB962C8B-B14F-4D97-AF65-F5344CB8AC3E}">
        <p14:creationId xmlns:p14="http://schemas.microsoft.com/office/powerpoint/2010/main" val="36200134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p:txBody>
          <a:bodyPr>
            <a:normAutofit fontScale="90000"/>
          </a:bodyPr>
          <a:lstStyle/>
          <a:p>
            <a:r>
              <a:rPr lang="en-US"/>
              <a:t>Scope of the TTX</a:t>
            </a:r>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152780" y="834118"/>
            <a:ext cx="11844148" cy="5465750"/>
          </a:xfrm>
        </p:spPr>
        <p:txBody>
          <a:bodyPr vert="horz" lIns="91440" tIns="45720" rIns="91440" bIns="45720" rtlCol="0" anchor="t">
            <a:noAutofit/>
          </a:bodyPr>
          <a:lstStyle/>
          <a:p>
            <a:pPr marL="0" lvl="0" indent="0">
              <a:lnSpc>
                <a:spcPct val="100000"/>
              </a:lnSpc>
              <a:spcBef>
                <a:spcPts val="700"/>
              </a:spcBef>
              <a:buClr>
                <a:schemeClr val="tx1"/>
              </a:buClr>
              <a:buSzPct val="100000"/>
              <a:buNone/>
            </a:pPr>
            <a:endParaRPr lang="en-US" sz="2600" b="1">
              <a:solidFill>
                <a:schemeClr val="accent5"/>
              </a:solidFill>
              <a:latin typeface="+mj-lt"/>
              <a:cs typeface="Calibri" panose="020F0502020204030204" pitchFamily="34" charset="0"/>
            </a:endParaRPr>
          </a:p>
          <a:p>
            <a:pPr marL="0" lvl="0" indent="0">
              <a:lnSpc>
                <a:spcPct val="100000"/>
              </a:lnSpc>
              <a:spcBef>
                <a:spcPts val="700"/>
              </a:spcBef>
              <a:buClr>
                <a:schemeClr val="tx1"/>
              </a:buClr>
              <a:buSzPct val="100000"/>
              <a:buNone/>
            </a:pPr>
            <a:r>
              <a:rPr lang="en-US" sz="2400" b="1">
                <a:solidFill>
                  <a:schemeClr val="accent5"/>
                </a:solidFill>
                <a:latin typeface="+mj-lt"/>
                <a:cs typeface="Calibri" panose="020F0502020204030204" pitchFamily="34" charset="0"/>
              </a:rPr>
              <a:t>The Scope of this TTX will include:</a:t>
            </a:r>
          </a:p>
          <a:p>
            <a:pPr marL="0" lvl="0" indent="0">
              <a:lnSpc>
                <a:spcPct val="100000"/>
              </a:lnSpc>
              <a:spcBef>
                <a:spcPts val="700"/>
              </a:spcBef>
              <a:buClr>
                <a:schemeClr val="tx1"/>
              </a:buClr>
              <a:buSzPct val="100000"/>
              <a:buNone/>
            </a:pPr>
            <a:endParaRPr lang="en-US" sz="2400" b="1">
              <a:solidFill>
                <a:schemeClr val="accent5"/>
              </a:solidFill>
              <a:latin typeface="+mj-lt"/>
              <a:cs typeface="Calibri" panose="020F0502020204030204" pitchFamily="34" charset="0"/>
            </a:endParaRPr>
          </a:p>
          <a:p>
            <a:pPr>
              <a:lnSpc>
                <a:spcPct val="100000"/>
              </a:lnSpc>
              <a:spcBef>
                <a:spcPts val="700"/>
              </a:spcBef>
              <a:buClr>
                <a:schemeClr val="tx1"/>
              </a:buClr>
              <a:buSzPct val="100000"/>
            </a:pPr>
            <a:r>
              <a:rPr lang="en-US" sz="2400" b="1">
                <a:solidFill>
                  <a:schemeClr val="accent5"/>
                </a:solidFill>
                <a:latin typeface="+mj-lt"/>
                <a:cs typeface="Calibri" panose="020F0502020204030204" pitchFamily="34" charset="0"/>
              </a:rPr>
              <a:t>Review</a:t>
            </a:r>
            <a:r>
              <a:rPr lang="en-US" sz="2400">
                <a:latin typeface="+mj-lt"/>
                <a:cs typeface="Calibri" panose="020F0502020204030204" pitchFamily="34" charset="0"/>
              </a:rPr>
              <a:t> the operation management process for handling suspected and confirmed cases of </a:t>
            </a:r>
            <a:r>
              <a:rPr lang="en-US" sz="2400">
                <a:solidFill>
                  <a:prstClr val="black"/>
                </a:solidFill>
                <a:cs typeface="Calibri" panose="020F0502020204030204" pitchFamily="34" charset="0"/>
              </a:rPr>
              <a:t>COVID-19</a:t>
            </a:r>
            <a:r>
              <a:rPr lang="en-US" sz="2400">
                <a:latin typeface="+mj-lt"/>
                <a:cs typeface="Calibri" panose="020F0502020204030204" pitchFamily="34" charset="0"/>
              </a:rPr>
              <a:t>.</a:t>
            </a:r>
          </a:p>
          <a:p>
            <a:pPr>
              <a:lnSpc>
                <a:spcPct val="100000"/>
              </a:lnSpc>
              <a:spcBef>
                <a:spcPts val="700"/>
              </a:spcBef>
              <a:buClr>
                <a:schemeClr val="tx1"/>
              </a:buClr>
              <a:buSzPct val="100000"/>
            </a:pPr>
            <a:r>
              <a:rPr lang="en-US" sz="2400" b="1">
                <a:solidFill>
                  <a:schemeClr val="accent5"/>
                </a:solidFill>
                <a:latin typeface="+mj-lt"/>
                <a:cs typeface="Calibri" panose="020F0502020204030204" pitchFamily="34" charset="0"/>
              </a:rPr>
              <a:t>Confirm procedures </a:t>
            </a:r>
            <a:r>
              <a:rPr lang="en-US" sz="2400">
                <a:latin typeface="+mj-lt"/>
                <a:cs typeface="Calibri" panose="020F0502020204030204" pitchFamily="34" charset="0"/>
              </a:rPr>
              <a:t>related to the testing and laboratory capacity. </a:t>
            </a:r>
          </a:p>
          <a:p>
            <a:pPr>
              <a:lnSpc>
                <a:spcPct val="100000"/>
              </a:lnSpc>
              <a:spcBef>
                <a:spcPts val="700"/>
              </a:spcBef>
              <a:buClr>
                <a:schemeClr val="tx1"/>
              </a:buClr>
              <a:buSzPct val="100000"/>
            </a:pPr>
            <a:r>
              <a:rPr lang="en-US" sz="2400" b="1">
                <a:solidFill>
                  <a:schemeClr val="accent5"/>
                </a:solidFill>
                <a:latin typeface="+mj-lt"/>
                <a:cs typeface="Calibri" panose="020F0502020204030204" pitchFamily="34" charset="0"/>
              </a:rPr>
              <a:t>Review the </a:t>
            </a:r>
            <a:r>
              <a:rPr lang="en-US" sz="2400">
                <a:latin typeface="+mj-lt"/>
                <a:cs typeface="Calibri" panose="020F0502020204030204" pitchFamily="34" charset="0"/>
              </a:rPr>
              <a:t>public health measures and contact tracing functioning.</a:t>
            </a:r>
          </a:p>
          <a:p>
            <a:pPr>
              <a:lnSpc>
                <a:spcPct val="100000"/>
              </a:lnSpc>
              <a:spcBef>
                <a:spcPts val="700"/>
              </a:spcBef>
              <a:buClr>
                <a:schemeClr val="tx1"/>
              </a:buClr>
              <a:buSzPct val="100000"/>
            </a:pPr>
            <a:r>
              <a:rPr lang="en-US" sz="2400" b="1">
                <a:solidFill>
                  <a:schemeClr val="accent5"/>
                </a:solidFill>
                <a:latin typeface="+mj-lt"/>
                <a:cs typeface="Calibri"/>
              </a:rPr>
              <a:t>Review plans </a:t>
            </a:r>
            <a:r>
              <a:rPr lang="en-US" sz="2400">
                <a:latin typeface="+mj-lt"/>
                <a:cs typeface="Calibri"/>
              </a:rPr>
              <a:t>to clarify lines of accountability (roles &amp; responsibilities) and multi-sectoral collaboration to enable a timely, well-coordinated and effective response.</a:t>
            </a:r>
          </a:p>
          <a:p>
            <a:pPr>
              <a:lnSpc>
                <a:spcPct val="100000"/>
              </a:lnSpc>
              <a:spcBef>
                <a:spcPts val="700"/>
              </a:spcBef>
              <a:buClr>
                <a:schemeClr val="tx1"/>
              </a:buClr>
              <a:buSzPct val="100000"/>
            </a:pPr>
            <a:r>
              <a:rPr lang="en-US" sz="2400" b="1">
                <a:solidFill>
                  <a:schemeClr val="accent5"/>
                </a:solidFill>
                <a:latin typeface="+mj-lt"/>
                <a:cs typeface="Calibri" panose="020F0502020204030204" pitchFamily="34" charset="0"/>
              </a:rPr>
              <a:t>Review risk and media communications </a:t>
            </a:r>
            <a:r>
              <a:rPr lang="en-US" sz="2400">
                <a:latin typeface="+mj-lt"/>
                <a:cs typeface="Calibri" panose="020F0502020204030204" pitchFamily="34" charset="0"/>
              </a:rPr>
              <a:t>plans. </a:t>
            </a:r>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p:txBody>
          <a:bodyPr/>
          <a:lstStyle/>
          <a:p>
            <a:fld id="{7EA682B2-33C9-4D4F-9A18-C7D5F7FE2751}" type="datetime3">
              <a:rPr lang="en-US" smtClean="0"/>
              <a:t>2 November 2020</a:t>
            </a:fld>
            <a:endParaRPr lang="en-US"/>
          </a:p>
        </p:txBody>
      </p:sp>
    </p:spTree>
    <p:extLst>
      <p:ext uri="{BB962C8B-B14F-4D97-AF65-F5344CB8AC3E}">
        <p14:creationId xmlns:p14="http://schemas.microsoft.com/office/powerpoint/2010/main" val="41773133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p:txBody>
          <a:bodyPr>
            <a:normAutofit fontScale="90000"/>
          </a:bodyPr>
          <a:lstStyle/>
          <a:p>
            <a:r>
              <a:rPr lang="en-US">
                <a:latin typeface="Arial"/>
                <a:cs typeface="Arial"/>
              </a:rPr>
              <a:t>Exercise management team</a:t>
            </a:r>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152780" y="834118"/>
            <a:ext cx="11880724" cy="5465750"/>
          </a:xfrm>
        </p:spPr>
        <p:txBody>
          <a:bodyPr>
            <a:noAutofit/>
          </a:bodyPr>
          <a:lstStyle/>
          <a:p>
            <a:pPr marL="0" lvl="0" indent="0">
              <a:lnSpc>
                <a:spcPct val="100000"/>
              </a:lnSpc>
              <a:spcBef>
                <a:spcPts val="700"/>
              </a:spcBef>
              <a:buClr>
                <a:schemeClr val="tx1"/>
              </a:buClr>
              <a:buSzPct val="100000"/>
              <a:buNone/>
            </a:pPr>
            <a:endParaRPr lang="en-US" sz="2600">
              <a:latin typeface="+mj-lt"/>
              <a:cs typeface="Calibri" panose="020F0502020204030204" pitchFamily="34" charset="0"/>
            </a:endParaRPr>
          </a:p>
          <a:p>
            <a:pPr marL="0" lvl="0" indent="0">
              <a:lnSpc>
                <a:spcPct val="100000"/>
              </a:lnSpc>
              <a:spcBef>
                <a:spcPts val="700"/>
              </a:spcBef>
              <a:buClr>
                <a:schemeClr val="tx1"/>
              </a:buClr>
              <a:buSzPct val="100000"/>
              <a:buNone/>
            </a:pPr>
            <a:r>
              <a:rPr lang="en-US" sz="2600" b="1">
                <a:solidFill>
                  <a:schemeClr val="accent3"/>
                </a:solidFill>
                <a:latin typeface="+mj-lt"/>
                <a:cs typeface="Calibri" panose="020F0502020204030204" pitchFamily="34" charset="0"/>
              </a:rPr>
              <a:t>Roles</a:t>
            </a:r>
          </a:p>
          <a:p>
            <a:pPr marL="0" lvl="0" indent="0">
              <a:lnSpc>
                <a:spcPct val="100000"/>
              </a:lnSpc>
              <a:spcBef>
                <a:spcPts val="700"/>
              </a:spcBef>
              <a:buClr>
                <a:schemeClr val="tx1"/>
              </a:buClr>
              <a:buSzPct val="100000"/>
              <a:buNone/>
            </a:pPr>
            <a:r>
              <a:rPr lang="en-US" sz="2600">
                <a:latin typeface="+mj-lt"/>
                <a:cs typeface="Calibri" panose="020F0502020204030204" pitchFamily="34" charset="0"/>
              </a:rPr>
              <a:t>Facilitation: (insert name/s)</a:t>
            </a:r>
          </a:p>
          <a:p>
            <a:pPr marL="0" lvl="0" indent="0">
              <a:lnSpc>
                <a:spcPct val="100000"/>
              </a:lnSpc>
              <a:spcBef>
                <a:spcPts val="700"/>
              </a:spcBef>
              <a:buClr>
                <a:schemeClr val="tx1"/>
              </a:buClr>
              <a:buSzPct val="100000"/>
              <a:buNone/>
            </a:pPr>
            <a:r>
              <a:rPr lang="en-US" sz="2600">
                <a:latin typeface="+mj-lt"/>
                <a:cs typeface="Calibri" panose="020F0502020204030204" pitchFamily="34" charset="0"/>
              </a:rPr>
              <a:t>Rapporteurs: (insert name/s) </a:t>
            </a:r>
          </a:p>
          <a:p>
            <a:pPr marL="0" lvl="0" indent="0">
              <a:lnSpc>
                <a:spcPct val="100000"/>
              </a:lnSpc>
              <a:spcBef>
                <a:spcPts val="700"/>
              </a:spcBef>
              <a:buClr>
                <a:schemeClr val="tx1"/>
              </a:buClr>
              <a:buSzPct val="100000"/>
              <a:buNone/>
            </a:pPr>
            <a:r>
              <a:rPr lang="en-US" sz="2600">
                <a:latin typeface="+mj-lt"/>
                <a:cs typeface="Calibri" panose="020F0502020204030204" pitchFamily="34" charset="0"/>
              </a:rPr>
              <a:t>Observers: (if applicable)</a:t>
            </a:r>
          </a:p>
          <a:p>
            <a:pPr marL="0" lvl="0" indent="0">
              <a:lnSpc>
                <a:spcPct val="100000"/>
              </a:lnSpc>
              <a:spcBef>
                <a:spcPts val="700"/>
              </a:spcBef>
              <a:buClr>
                <a:schemeClr val="tx1"/>
              </a:buClr>
              <a:buSzPct val="100000"/>
              <a:buNone/>
            </a:pPr>
            <a:endParaRPr lang="en-US" sz="2600">
              <a:latin typeface="+mj-lt"/>
              <a:cs typeface="Calibri" panose="020F0502020204030204" pitchFamily="34" charset="0"/>
            </a:endParaRPr>
          </a:p>
          <a:p>
            <a:pPr marL="0" lvl="0" indent="0">
              <a:lnSpc>
                <a:spcPct val="100000"/>
              </a:lnSpc>
              <a:spcBef>
                <a:spcPts val="700"/>
              </a:spcBef>
              <a:buClr>
                <a:schemeClr val="tx1"/>
              </a:buClr>
              <a:buSzPct val="100000"/>
              <a:buNone/>
            </a:pPr>
            <a:endParaRPr lang="en-US" sz="2600">
              <a:latin typeface="+mj-lt"/>
              <a:cs typeface="Calibri" panose="020F0502020204030204" pitchFamily="34" charset="0"/>
            </a:endParaRPr>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p:txBody>
          <a:bodyPr/>
          <a:lstStyle/>
          <a:p>
            <a:fld id="{7EA682B2-33C9-4D4F-9A18-C7D5F7FE2751}" type="datetime3">
              <a:rPr lang="en-US" smtClean="0"/>
              <a:t>2 November 2020</a:t>
            </a:fld>
            <a:endParaRPr lang="en-US"/>
          </a:p>
        </p:txBody>
      </p:sp>
    </p:spTree>
    <p:extLst>
      <p:ext uri="{BB962C8B-B14F-4D97-AF65-F5344CB8AC3E}">
        <p14:creationId xmlns:p14="http://schemas.microsoft.com/office/powerpoint/2010/main" val="14971043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595959"/>
      </a:dk2>
      <a:lt2>
        <a:srgbClr val="E7E6E6"/>
      </a:lt2>
      <a:accent1>
        <a:srgbClr val="A24B19"/>
      </a:accent1>
      <a:accent2>
        <a:srgbClr val="D86422"/>
      </a:accent2>
      <a:accent3>
        <a:srgbClr val="005D85"/>
      </a:accent3>
      <a:accent4>
        <a:srgbClr val="006A97"/>
      </a:accent4>
      <a:accent5>
        <a:srgbClr val="008FCE"/>
      </a:accent5>
      <a:accent6>
        <a:srgbClr val="9DC3CB"/>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lgn="l">
          <a:spcBef>
            <a:spcPts val="700"/>
          </a:spcBef>
          <a:buClr>
            <a:srgbClr val="DD8047"/>
          </a:buClr>
          <a:buSzPct val="60000"/>
          <a:defRPr sz="2000" b="1" dirty="0" smtClean="0">
            <a:solidFill>
              <a:srgbClr val="0070C0"/>
            </a:solidFill>
            <a:latin typeface="+mj-lt"/>
            <a:cs typeface="Calibri" panose="020F050202020403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537a4c0a-028d-41b0-9193-6635ca5775f6">
      <UserInfo>
        <DisplayName>COPPER, Frederik Anton</DisplayName>
        <AccountId>13</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B8C5FCD04D76B4F9E83E1FFDAAD0434" ma:contentTypeVersion="12" ma:contentTypeDescription="Create a new document." ma:contentTypeScope="" ma:versionID="bf8e85f3622c27d67cc3cbd27cc3a127">
  <xsd:schema xmlns:xsd="http://www.w3.org/2001/XMLSchema" xmlns:xs="http://www.w3.org/2001/XMLSchema" xmlns:p="http://schemas.microsoft.com/office/2006/metadata/properties" xmlns:ns2="a1d858d0-9300-440e-863b-088bced39a33" xmlns:ns3="537a4c0a-028d-41b0-9193-6635ca5775f6" targetNamespace="http://schemas.microsoft.com/office/2006/metadata/properties" ma:root="true" ma:fieldsID="dff9a7b1e994b620ba838fd5a29bea04" ns2:_="" ns3:_="">
    <xsd:import namespace="a1d858d0-9300-440e-863b-088bced39a33"/>
    <xsd:import namespace="537a4c0a-028d-41b0-9193-6635ca5775f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d858d0-9300-440e-863b-088bced39a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37a4c0a-028d-41b0-9193-6635ca5775f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70A9802-686C-4537-A4EF-3D12C1362DDC}">
  <ds:schemaRefs>
    <ds:schemaRef ds:uri="a1d858d0-9300-440e-863b-088bced39a33"/>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537a4c0a-028d-41b0-9193-6635ca5775f6"/>
    <ds:schemaRef ds:uri="http://www.w3.org/XML/1998/namespace"/>
  </ds:schemaRefs>
</ds:datastoreItem>
</file>

<file path=customXml/itemProps2.xml><?xml version="1.0" encoding="utf-8"?>
<ds:datastoreItem xmlns:ds="http://schemas.openxmlformats.org/officeDocument/2006/customXml" ds:itemID="{F058DDD0-0FFB-4F57-A737-ADBE5E37092A}">
  <ds:schemaRefs>
    <ds:schemaRef ds:uri="http://schemas.microsoft.com/sharepoint/v3/contenttype/forms"/>
  </ds:schemaRefs>
</ds:datastoreItem>
</file>

<file path=customXml/itemProps3.xml><?xml version="1.0" encoding="utf-8"?>
<ds:datastoreItem xmlns:ds="http://schemas.openxmlformats.org/officeDocument/2006/customXml" ds:itemID="{94A43D36-D8BE-47B1-B9E9-F82B98CE7C9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d858d0-9300-440e-863b-088bced39a33"/>
    <ds:schemaRef ds:uri="537a4c0a-028d-41b0-9193-6635ca5775f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50</TotalTime>
  <Words>2024</Words>
  <Application>Microsoft Office PowerPoint</Application>
  <PresentationFormat>Widescreen</PresentationFormat>
  <Paragraphs>349</Paragraphs>
  <Slides>33</Slides>
  <Notes>11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33</vt:i4>
      </vt:variant>
    </vt:vector>
  </HeadingPairs>
  <TitlesOfParts>
    <vt:vector size="37" baseType="lpstr">
      <vt:lpstr>Arial</vt:lpstr>
      <vt:lpstr>Arial Black</vt:lpstr>
      <vt:lpstr>Calibri</vt:lpstr>
      <vt:lpstr>Office Theme</vt:lpstr>
      <vt:lpstr>NOVEL CORONAVIRUS  (COVID-19)</vt:lpstr>
      <vt:lpstr>Suggested Agenda</vt:lpstr>
      <vt:lpstr>Latest WHO Situation Report</vt:lpstr>
      <vt:lpstr>Guiding Preparedness and Response</vt:lpstr>
      <vt:lpstr>What is a Table-Top Exercise (TTX)?</vt:lpstr>
      <vt:lpstr>Design &amp; Purpose</vt:lpstr>
      <vt:lpstr>General objectives of the TTX</vt:lpstr>
      <vt:lpstr>Scope of the TTX</vt:lpstr>
      <vt:lpstr>Exercise management team</vt:lpstr>
      <vt:lpstr>Rules of the TTX</vt:lpstr>
      <vt:lpstr>Table-Top Exercise: How to Play</vt:lpstr>
      <vt:lpstr>Questions</vt:lpstr>
      <vt:lpstr>NOVEL CORONAVIRUS  (COVID-19)   October Update</vt:lpstr>
      <vt:lpstr>Scenario</vt:lpstr>
      <vt:lpstr>Session 1</vt:lpstr>
      <vt:lpstr>Scenario update</vt:lpstr>
      <vt:lpstr>Session 2</vt:lpstr>
      <vt:lpstr>Break</vt:lpstr>
      <vt:lpstr>Scenario update</vt:lpstr>
      <vt:lpstr>Session 3</vt:lpstr>
      <vt:lpstr>Scenario update</vt:lpstr>
      <vt:lpstr>Session 4</vt:lpstr>
      <vt:lpstr>Hot-Wash</vt:lpstr>
      <vt:lpstr>PowerPoint Presentation</vt:lpstr>
      <vt:lpstr>Agenda part 2</vt:lpstr>
      <vt:lpstr>COVID-19 SPRP</vt:lpstr>
      <vt:lpstr>Strengths and gaps analysis</vt:lpstr>
      <vt:lpstr>Break</vt:lpstr>
      <vt:lpstr>Action Plan</vt:lpstr>
      <vt:lpstr>Consolidation</vt:lpstr>
      <vt:lpstr>Participants’ feedback form</vt:lpstr>
      <vt:lpstr>Next steps and wrap up</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NOVEL CORONAVIRUS  (2019-nCoV)</dc:title>
  <dc:creator>Denis Charles</dc:creator>
  <cp:lastModifiedBy>PARKKALI, Leila Maarit</cp:lastModifiedBy>
  <cp:revision>1</cp:revision>
  <dcterms:created xsi:type="dcterms:W3CDTF">2020-01-31T13:21:16Z</dcterms:created>
  <dcterms:modified xsi:type="dcterms:W3CDTF">2020-11-02T13:46:29Z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0x0101004B8C5FCD04D76B4F9E83E1FFDAAD0434</vt:lpwstr>
  </property>
</Properties>
</file>